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96" r:id="rId1"/>
  </p:sldMasterIdLst>
  <p:sldIdLst>
    <p:sldId id="256" r:id="rId2"/>
    <p:sldId id="262" r:id="rId3"/>
    <p:sldId id="257" r:id="rId4"/>
    <p:sldId id="259" r:id="rId5"/>
    <p:sldId id="260" r:id="rId6"/>
    <p:sldId id="270" r:id="rId7"/>
    <p:sldId id="261" r:id="rId8"/>
    <p:sldId id="263" r:id="rId9"/>
    <p:sldId id="272" r:id="rId10"/>
    <p:sldId id="271" r:id="rId11"/>
    <p:sldId id="273" r:id="rId12"/>
    <p:sldId id="274" r:id="rId13"/>
    <p:sldId id="264" r:id="rId14"/>
    <p:sldId id="266" r:id="rId15"/>
    <p:sldId id="269" r:id="rId16"/>
    <p:sldId id="275" r:id="rId17"/>
    <p:sldId id="276" r:id="rId18"/>
    <p:sldId id="267" r:id="rId19"/>
    <p:sldId id="268" r:id="rId20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C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5588" autoAdjust="0"/>
  </p:normalViewPr>
  <p:slideViewPr>
    <p:cSldViewPr>
      <p:cViewPr varScale="1">
        <p:scale>
          <a:sx n="88" d="100"/>
          <a:sy n="88" d="100"/>
        </p:scale>
        <p:origin x="93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ABF7-2E58-4F63-B32F-229600927025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B99-2EF3-49DA-92FB-86AFA147F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815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ABF7-2E58-4F63-B32F-229600927025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B99-2EF3-49DA-92FB-86AFA147F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317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ABF7-2E58-4F63-B32F-229600927025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B99-2EF3-49DA-92FB-86AFA147F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792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ABF7-2E58-4F63-B32F-229600927025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B99-2EF3-49DA-92FB-86AFA147F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65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ABF7-2E58-4F63-B32F-229600927025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B99-2EF3-49DA-92FB-86AFA147F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02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ABF7-2E58-4F63-B32F-229600927025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B99-2EF3-49DA-92FB-86AFA147F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17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ABF7-2E58-4F63-B32F-229600927025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B99-2EF3-49DA-92FB-86AFA147F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427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ABF7-2E58-4F63-B32F-229600927025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B99-2EF3-49DA-92FB-86AFA147F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273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ABF7-2E58-4F63-B32F-229600927025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B99-2EF3-49DA-92FB-86AFA147F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085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ABF7-2E58-4F63-B32F-229600927025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B99-2EF3-49DA-92FB-86AFA147F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574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ABF7-2E58-4F63-B32F-229600927025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B99-2EF3-49DA-92FB-86AFA147F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62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2ABF7-2E58-4F63-B32F-229600927025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15B99-2EF3-49DA-92FB-86AFA147F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635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4.jpeg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25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22.png"/><Relationship Id="rId5" Type="http://schemas.openxmlformats.org/officeDocument/2006/relationships/image" Target="../media/image40.jp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jpeg"/><Relationship Id="rId4" Type="http://schemas.openxmlformats.org/officeDocument/2006/relationships/image" Target="../media/image42.png"/><Relationship Id="rId9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5" Type="http://schemas.openxmlformats.org/officeDocument/2006/relationships/image" Target="../media/image49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5" Type="http://schemas.openxmlformats.org/officeDocument/2006/relationships/image" Target="../media/image50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85" y="1005835"/>
            <a:ext cx="6147829" cy="48463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471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14096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Фильтр тонкой очистки молока</a:t>
            </a:r>
            <a:r>
              <a:rPr lang="en-US" b="1" dirty="0">
                <a:solidFill>
                  <a:schemeClr val="bg1"/>
                </a:solidFill>
              </a:rPr>
              <a:t/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MILKFOR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ru-RU" sz="3600" dirty="0">
                <a:solidFill>
                  <a:schemeClr val="bg1"/>
                </a:solidFill>
              </a:rPr>
              <a:t>Современный инструмент </a:t>
            </a:r>
            <a:r>
              <a:rPr lang="ru-RU" sz="2200" dirty="0">
                <a:solidFill>
                  <a:schemeClr val="bg1"/>
                </a:solidFill>
              </a:rPr>
              <a:t/>
            </a:r>
            <a:br>
              <a:rPr lang="ru-RU" sz="2200" dirty="0">
                <a:solidFill>
                  <a:schemeClr val="bg1"/>
                </a:solidFill>
              </a:rPr>
            </a:br>
            <a:r>
              <a:rPr lang="ru-RU" sz="3600" dirty="0">
                <a:solidFill>
                  <a:schemeClr val="bg1"/>
                </a:solidFill>
              </a:rPr>
              <a:t>качественной очистки молока.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27383"/>
            <a:ext cx="3471149" cy="27363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731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Jey\GO\milkfor\ready\logo\Milkfor_right_blo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203" y="-1"/>
            <a:ext cx="4974798" cy="400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Jey\GO\milkfor\ready\logo\logo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88640"/>
            <a:ext cx="2334606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04248" y="59113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+mj-lt"/>
                <a:ea typeface="Adobe Heiti Std R" pitchFamily="34" charset="-128"/>
              </a:rPr>
              <a:t>Содержание</a:t>
            </a:r>
          </a:p>
        </p:txBody>
      </p:sp>
      <p:sp>
        <p:nvSpPr>
          <p:cNvPr id="3" name="Прямоугольник 2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568125" y="6232343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</a:t>
            </a:r>
          </a:p>
        </p:txBody>
      </p:sp>
      <p:sp>
        <p:nvSpPr>
          <p:cNvPr id="8" name="Прямоугольник 7"/>
          <p:cNvSpPr/>
          <p:nvPr/>
        </p:nvSpPr>
        <p:spPr>
          <a:xfrm rot="2713355">
            <a:off x="921892" y="2738751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713355">
            <a:off x="921892" y="3001530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 rot="2713355">
            <a:off x="913352" y="3282610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rot="2713355">
            <a:off x="921892" y="3563473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 rot="2713355">
            <a:off x="925857" y="4164510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 rot="2713355">
            <a:off x="928032" y="4488544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 rot="2713355">
            <a:off x="925857" y="4823615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132655" y="2674372"/>
            <a:ext cx="41892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Назначение и технические характеристики фильтра </a:t>
            </a:r>
            <a:r>
              <a:rPr lang="en-US" sz="1200" dirty="0"/>
              <a:t>MILKFOR</a:t>
            </a:r>
            <a:endParaRPr lang="ru-RU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1124421" y="2951371"/>
            <a:ext cx="4197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Способы установки корпуса</a:t>
            </a:r>
            <a:r>
              <a:rPr lang="en-US" sz="1200" dirty="0" smtClean="0"/>
              <a:t> </a:t>
            </a:r>
            <a:r>
              <a:rPr lang="ru-RU" sz="1200" dirty="0" smtClean="0"/>
              <a:t>и фильтра </a:t>
            </a:r>
            <a:r>
              <a:rPr lang="en-US" sz="1200" dirty="0" smtClean="0"/>
              <a:t>MILKFOR</a:t>
            </a:r>
            <a:endParaRPr lang="ru-RU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1115615" y="3199024"/>
            <a:ext cx="2622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Принцип </a:t>
            </a:r>
            <a:r>
              <a:rPr lang="ru-RU" sz="1200" dirty="0" smtClean="0"/>
              <a:t>действия фильтра </a:t>
            </a:r>
            <a:r>
              <a:rPr lang="en-US" sz="1200" dirty="0" smtClean="0"/>
              <a:t>MILKFOR</a:t>
            </a:r>
            <a:endParaRPr lang="ru-RU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1108893" y="3459683"/>
            <a:ext cx="3997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Возможности </a:t>
            </a:r>
            <a:r>
              <a:rPr lang="ru-RU" sz="1200" dirty="0" smtClean="0"/>
              <a:t>фильтра</a:t>
            </a:r>
            <a:r>
              <a:rPr lang="en-US" sz="1200" dirty="0" smtClean="0"/>
              <a:t> MILKFOR</a:t>
            </a:r>
            <a:endParaRPr lang="ru-RU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1093774" y="4725144"/>
            <a:ext cx="4861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Базовый и антибактериальный фильтр </a:t>
            </a:r>
            <a:r>
              <a:rPr lang="en-US" sz="1200" dirty="0"/>
              <a:t>MILKFOR</a:t>
            </a:r>
            <a:r>
              <a:rPr lang="ru-RU" sz="1200" dirty="0"/>
              <a:t> - сравнение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5648" y="5013176"/>
            <a:ext cx="24222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Меры безопасности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8510" y="5301208"/>
            <a:ext cx="3555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Сертификаты, награды, медали </a:t>
            </a:r>
            <a:r>
              <a:rPr lang="ru-RU" sz="1200" dirty="0"/>
              <a:t>и заключения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 rot="2713355">
            <a:off x="934754" y="3863993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121755" y="3789040"/>
            <a:ext cx="3997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Преимущества фильтра </a:t>
            </a:r>
            <a:r>
              <a:rPr lang="en-US" sz="1200" dirty="0"/>
              <a:t>MILKFOR </a:t>
            </a:r>
            <a:r>
              <a:rPr lang="ru-RU" sz="1200" dirty="0"/>
              <a:t>для </a:t>
            </a:r>
            <a:r>
              <a:rPr lang="ru-RU" sz="1200" dirty="0" err="1"/>
              <a:t>молзаводов</a:t>
            </a:r>
            <a:endParaRPr lang="ru-RU" sz="1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307" y="3440272"/>
            <a:ext cx="4069020" cy="2712680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 rot="2713355">
            <a:off x="925856" y="5111647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 rot="2713355">
            <a:off x="925856" y="5399679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1121755" y="4070433"/>
            <a:ext cx="397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Система фильтрации «Параллель»</a:t>
            </a:r>
            <a:endParaRPr lang="ru-RU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1108893" y="4404736"/>
            <a:ext cx="4485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Система 2-ступенчатой тонкой очистки молока «Каскад»</a:t>
            </a:r>
            <a:endParaRPr lang="ru-RU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275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Jey\GO\milkfor\ready\logo\logo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88640"/>
            <a:ext cx="2334606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Jey\GO\milkfor\ready\logo\Milkfor_right_blok_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71"/>
          <a:stretch/>
        </p:blipFill>
        <p:spPr bwMode="auto">
          <a:xfrm>
            <a:off x="4170202" y="-171400"/>
            <a:ext cx="4973798" cy="400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68125" y="6232343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56176" y="212447"/>
            <a:ext cx="2808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/>
              <a:t>Назначение </a:t>
            </a:r>
            <a:br>
              <a:rPr lang="ru-RU" sz="2000" b="1" dirty="0"/>
            </a:br>
            <a:r>
              <a:rPr lang="ru-RU" sz="2000" b="1" dirty="0"/>
              <a:t>и технические </a:t>
            </a:r>
            <a:r>
              <a:rPr lang="ru-RU" sz="2000" b="1" dirty="0" smtClean="0"/>
              <a:t>характеристики</a:t>
            </a:r>
          </a:p>
          <a:p>
            <a:pPr algn="r"/>
            <a:r>
              <a:rPr lang="ru-RU" sz="2000" b="1" dirty="0" smtClean="0"/>
              <a:t>фильтр</a:t>
            </a:r>
            <a:r>
              <a:rPr lang="ru-RU" sz="2000" b="1" dirty="0"/>
              <a:t>а</a:t>
            </a:r>
            <a:r>
              <a:rPr lang="ru-RU" sz="2000" b="1" dirty="0" smtClean="0"/>
              <a:t> </a:t>
            </a:r>
            <a:r>
              <a:rPr lang="en-US" sz="2000" b="1" dirty="0" smtClean="0"/>
              <a:t>MILKFOR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 rot="2713355">
            <a:off x="964034" y="2711864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rot="2713355">
            <a:off x="964035" y="3389166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 rot="2713355">
            <a:off x="964035" y="4487271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 rot="2713355">
            <a:off x="955495" y="3780078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174797" y="2636912"/>
            <a:ext cx="37572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Очищение от механических примесей 98</a:t>
            </a:r>
            <a:r>
              <a:rPr lang="ru-RU" sz="1400" dirty="0" smtClean="0"/>
              <a:t>%</a:t>
            </a:r>
            <a:r>
              <a:rPr lang="ru-RU" sz="1400" dirty="0"/>
              <a:t>,</a:t>
            </a:r>
            <a:br>
              <a:rPr lang="ru-RU" sz="1400" dirty="0"/>
            </a:br>
            <a:r>
              <a:rPr lang="ru-RU" sz="1400" dirty="0"/>
              <a:t>от продуктов мастита и бактериальной обсемененности до 60%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74798" y="3337247"/>
            <a:ext cx="4261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Изготовлено из сертифицированных материалов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66564" y="4437112"/>
            <a:ext cx="3003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Схема фильтрующего устройства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87624" y="3697868"/>
            <a:ext cx="4261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Макс. давление при перекачке 10 бар,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ru-RU" sz="1400" dirty="0"/>
              <a:t>подходит для всех типов молочных насосов,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ru-RU" sz="1400" dirty="0"/>
              <a:t>макс. </a:t>
            </a:r>
            <a:r>
              <a:rPr lang="en-US" sz="1400" dirty="0"/>
              <a:t>t = 70</a:t>
            </a:r>
            <a:r>
              <a:rPr lang="en-US" sz="1400" dirty="0">
                <a:sym typeface="Symbol"/>
              </a:rPr>
              <a:t>C</a:t>
            </a:r>
            <a:endParaRPr lang="ru-RU" sz="14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 descr="корпус с указателям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572" y="3645024"/>
            <a:ext cx="2664296" cy="283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73466" y="4755015"/>
            <a:ext cx="230425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1. Крышка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2. Фиксатор (верхний)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3. Резиновый уплотнитель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4. Корпус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5. Фильтрующий картридж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6. Входной патрубок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7. Выходной патрубок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8. Фиксатор (нижний)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000" dirty="0">
                <a:latin typeface="Calibri" panose="020F0502020204030204" pitchFamily="34" charset="0"/>
                <a:cs typeface="Arial" pitchFamily="34" charset="0"/>
              </a:rPr>
              <a:t>9. Кольцевой выступ (уплотнитель)</a:t>
            </a: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4788024" y="5733256"/>
            <a:ext cx="936104" cy="499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Равнобедренный треугольник 7"/>
          <p:cNvSpPr/>
          <p:nvPr/>
        </p:nvSpPr>
        <p:spPr>
          <a:xfrm rot="3300000">
            <a:off x="5642234" y="5716026"/>
            <a:ext cx="79552" cy="72008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609642" y="6135107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/>
              <a:t>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017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642" y="4133243"/>
            <a:ext cx="716364" cy="1254181"/>
          </a:xfrm>
          <a:prstGeom prst="rect">
            <a:avLst/>
          </a:prstGeom>
        </p:spPr>
      </p:pic>
      <p:pic>
        <p:nvPicPr>
          <p:cNvPr id="1027" name="Picture 3" descr="D:\Jey\GO\milkfor\ready\logo\logo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54" y="450553"/>
            <a:ext cx="1649754" cy="167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68125" y="6232343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3</a:t>
            </a:r>
          </a:p>
        </p:txBody>
      </p:sp>
      <p:pic>
        <p:nvPicPr>
          <p:cNvPr id="10" name="Picture 2" descr="D:\Jey\GO\milkfor\ready\logo\Milkfor_right_blok_3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71"/>
          <a:stretch/>
        </p:blipFill>
        <p:spPr bwMode="auto">
          <a:xfrm>
            <a:off x="4170202" y="-171400"/>
            <a:ext cx="4973798" cy="400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34819" y="476672"/>
            <a:ext cx="2718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/>
              <a:t>Способы </a:t>
            </a:r>
            <a:r>
              <a:rPr lang="ru-RU" sz="2000" b="1" dirty="0"/>
              <a:t>установки</a:t>
            </a:r>
            <a:endParaRPr lang="en-US" sz="2000" b="1" dirty="0"/>
          </a:p>
          <a:p>
            <a:pPr algn="r"/>
            <a:r>
              <a:rPr lang="ru-RU" sz="2000" b="1" dirty="0" smtClean="0"/>
              <a:t>корпуса </a:t>
            </a:r>
            <a:r>
              <a:rPr lang="en-US" sz="2000" b="1" dirty="0"/>
              <a:t>MILKFOR</a:t>
            </a:r>
            <a:endParaRPr lang="ru-RU" sz="2000" b="1" dirty="0"/>
          </a:p>
        </p:txBody>
      </p:sp>
      <p:pic>
        <p:nvPicPr>
          <p:cNvPr id="3115" name="Picture 43" descr="bak2221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666" y="4036039"/>
            <a:ext cx="1623333" cy="179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4" name="Picture 42" descr="насос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408" y="4312891"/>
            <a:ext cx="1449003" cy="125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3026755" y="4672756"/>
            <a:ext cx="1024952" cy="245831"/>
            <a:chOff x="2837724" y="4811709"/>
            <a:chExt cx="1024952" cy="245831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auto">
            <a:xfrm>
              <a:off x="2837724" y="4811709"/>
              <a:ext cx="1024952" cy="245831"/>
            </a:xfrm>
            <a:prstGeom prst="roundRect">
              <a:avLst>
                <a:gd name="adj" fmla="val 16667"/>
              </a:avLst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u="sng"/>
            </a:p>
          </p:txBody>
        </p:sp>
        <p:sp>
          <p:nvSpPr>
            <p:cNvPr id="28" name="AutoShape 23"/>
            <p:cNvSpPr>
              <a:spLocks noChangeShapeType="1"/>
            </p:cNvSpPr>
            <p:nvPr/>
          </p:nvSpPr>
          <p:spPr bwMode="auto">
            <a:xfrm>
              <a:off x="3144503" y="4928357"/>
              <a:ext cx="477554" cy="0"/>
            </a:xfrm>
            <a:prstGeom prst="straightConnector1">
              <a:avLst/>
            </a:prstGeom>
            <a:noFill/>
            <a:ln w="38100">
              <a:solidFill>
                <a:srgbClr val="365F9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rgbClr val="243F6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u="sng"/>
            </a:p>
          </p:txBody>
        </p:sp>
      </p:grp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5" name="Rectangle 46"/>
          <p:cNvSpPr>
            <a:spLocks noChangeArrowheads="1"/>
          </p:cNvSpPr>
          <p:nvPr/>
        </p:nvSpPr>
        <p:spPr bwMode="auto">
          <a:xfrm>
            <a:off x="645236" y="2129744"/>
            <a:ext cx="48788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92D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Способы установки корпуса </a:t>
            </a:r>
            <a:r>
              <a:rPr lang="en-US" sz="1600" b="1" dirty="0" smtClean="0">
                <a:solidFill>
                  <a:srgbClr val="92D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MILKFOR</a:t>
            </a:r>
            <a:r>
              <a:rPr lang="ru-RU" sz="1600" b="1" dirty="0" smtClean="0">
                <a:solidFill>
                  <a:srgbClr val="92D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52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41539" y="2488862"/>
            <a:ext cx="5761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условиях отсутствия доильного зала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 участке приема молока</a:t>
            </a:r>
            <a:endParaRPr lang="en-US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Calibri" pitchFamily="34" charset="0"/>
                <a:cs typeface="Times New Roman" pitchFamily="18" charset="0"/>
              </a:rPr>
              <a:t>3. </a:t>
            </a:r>
            <a:r>
              <a:rPr lang="ru-RU" sz="1400" dirty="0" smtClean="0">
                <a:latin typeface="Calibri" pitchFamily="34" charset="0"/>
                <a:cs typeface="Times New Roman" pitchFamily="18" charset="0"/>
              </a:rPr>
              <a:t>На линии розлива готовой продукции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endParaRPr lang="ru-RU" sz="1000" dirty="0"/>
          </a:p>
        </p:txBody>
      </p:sp>
      <p:grpSp>
        <p:nvGrpSpPr>
          <p:cNvPr id="26" name="Group 31"/>
          <p:cNvGrpSpPr>
            <a:grpSpLocks/>
          </p:cNvGrpSpPr>
          <p:nvPr/>
        </p:nvGrpSpPr>
        <p:grpSpPr bwMode="auto">
          <a:xfrm>
            <a:off x="3840118" y="4682100"/>
            <a:ext cx="143920" cy="419395"/>
            <a:chOff x="4957" y="3768"/>
            <a:chExt cx="220" cy="552"/>
          </a:xfrm>
        </p:grpSpPr>
        <p:sp>
          <p:nvSpPr>
            <p:cNvPr id="36" name="Rectangle 37"/>
            <p:cNvSpPr>
              <a:spLocks noChangeArrowheads="1"/>
            </p:cNvSpPr>
            <p:nvPr/>
          </p:nvSpPr>
          <p:spPr bwMode="auto">
            <a:xfrm>
              <a:off x="4957" y="3768"/>
              <a:ext cx="220" cy="552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u="sng"/>
            </a:p>
          </p:txBody>
        </p:sp>
        <p:grpSp>
          <p:nvGrpSpPr>
            <p:cNvPr id="37" name="Group 32"/>
            <p:cNvGrpSpPr>
              <a:grpSpLocks/>
            </p:cNvGrpSpPr>
            <p:nvPr/>
          </p:nvGrpSpPr>
          <p:grpSpPr bwMode="auto">
            <a:xfrm>
              <a:off x="4993" y="3816"/>
              <a:ext cx="143" cy="144"/>
              <a:chOff x="4993" y="3816"/>
              <a:chExt cx="143" cy="144"/>
            </a:xfrm>
          </p:grpSpPr>
          <p:sp>
            <p:nvSpPr>
              <p:cNvPr id="38" name="Oval 36"/>
              <p:cNvSpPr>
                <a:spLocks noChangeArrowheads="1"/>
              </p:cNvSpPr>
              <p:nvPr/>
            </p:nvSpPr>
            <p:spPr bwMode="auto">
              <a:xfrm>
                <a:off x="4993" y="3816"/>
                <a:ext cx="143" cy="14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u="sng"/>
              </a:p>
            </p:txBody>
          </p:sp>
          <p:grpSp>
            <p:nvGrpSpPr>
              <p:cNvPr id="39" name="Group 33"/>
              <p:cNvGrpSpPr>
                <a:grpSpLocks/>
              </p:cNvGrpSpPr>
              <p:nvPr/>
            </p:nvGrpSpPr>
            <p:grpSpPr bwMode="auto">
              <a:xfrm>
                <a:off x="5005" y="3816"/>
                <a:ext cx="131" cy="144"/>
                <a:chOff x="4008" y="4656"/>
                <a:chExt cx="168" cy="168"/>
              </a:xfrm>
            </p:grpSpPr>
            <p:sp>
              <p:nvSpPr>
                <p:cNvPr id="40" name="AutoShape 35"/>
                <p:cNvSpPr>
                  <a:spLocks noChangeShapeType="1"/>
                </p:cNvSpPr>
                <p:nvPr/>
              </p:nvSpPr>
              <p:spPr bwMode="auto">
                <a:xfrm>
                  <a:off x="4080" y="4656"/>
                  <a:ext cx="0" cy="168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u="sng"/>
                </a:p>
              </p:txBody>
            </p:sp>
            <p:sp>
              <p:nvSpPr>
                <p:cNvPr id="41" name="AutoShape 34"/>
                <p:cNvSpPr>
                  <a:spLocks noChangeShapeType="1"/>
                </p:cNvSpPr>
                <p:nvPr/>
              </p:nvSpPr>
              <p:spPr bwMode="auto">
                <a:xfrm>
                  <a:off x="4008" y="4740"/>
                  <a:ext cx="168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u="sng"/>
                </a:p>
              </p:txBody>
            </p:sp>
          </p:grpSp>
        </p:grpSp>
      </p:grpSp>
      <p:sp>
        <p:nvSpPr>
          <p:cNvPr id="51" name="TextBox 50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4163196" y="5242590"/>
            <a:ext cx="1236407" cy="465996"/>
            <a:chOff x="4255162" y="5265458"/>
            <a:chExt cx="1236407" cy="465996"/>
          </a:xfrm>
        </p:grpSpPr>
        <p:grpSp>
          <p:nvGrpSpPr>
            <p:cNvPr id="25" name="Group 38"/>
            <p:cNvGrpSpPr>
              <a:grpSpLocks/>
            </p:cNvGrpSpPr>
            <p:nvPr/>
          </p:nvGrpSpPr>
          <p:grpSpPr bwMode="auto">
            <a:xfrm>
              <a:off x="4255162" y="5265458"/>
              <a:ext cx="1236407" cy="465996"/>
              <a:chOff x="5593" y="4536"/>
              <a:chExt cx="1895" cy="612"/>
            </a:xfrm>
          </p:grpSpPr>
          <p:sp>
            <p:nvSpPr>
              <p:cNvPr id="42" name="AutoShape 40"/>
              <p:cNvSpPr>
                <a:spLocks noChangeArrowheads="1"/>
              </p:cNvSpPr>
              <p:nvPr/>
            </p:nvSpPr>
            <p:spPr bwMode="auto">
              <a:xfrm>
                <a:off x="5593" y="4824"/>
                <a:ext cx="1895" cy="324"/>
              </a:xfrm>
              <a:prstGeom prst="roundRect">
                <a:avLst>
                  <a:gd name="adj" fmla="val 16667"/>
                </a:avLst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u="sng"/>
              </a:p>
            </p:txBody>
          </p:sp>
          <p:sp>
            <p:nvSpPr>
              <p:cNvPr id="43" name="AutoShape 39"/>
              <p:cNvSpPr>
                <a:spLocks noChangeArrowheads="1"/>
              </p:cNvSpPr>
              <p:nvPr/>
            </p:nvSpPr>
            <p:spPr bwMode="auto">
              <a:xfrm rot="16200000">
                <a:off x="5449" y="4680"/>
                <a:ext cx="612" cy="324"/>
              </a:xfrm>
              <a:prstGeom prst="roundRect">
                <a:avLst>
                  <a:gd name="adj" fmla="val 16667"/>
                </a:avLst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u="sng"/>
              </a:p>
            </p:txBody>
          </p:sp>
        </p:grpSp>
        <p:sp>
          <p:nvSpPr>
            <p:cNvPr id="29" name="AutoShape 22"/>
            <p:cNvSpPr>
              <a:spLocks noChangeShapeType="1"/>
            </p:cNvSpPr>
            <p:nvPr/>
          </p:nvSpPr>
          <p:spPr bwMode="auto">
            <a:xfrm>
              <a:off x="4678200" y="5602873"/>
              <a:ext cx="477554" cy="0"/>
            </a:xfrm>
            <a:prstGeom prst="straightConnector1">
              <a:avLst/>
            </a:prstGeom>
            <a:noFill/>
            <a:ln w="38100">
              <a:solidFill>
                <a:srgbClr val="365F9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rgbClr val="243F6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u="sng"/>
            </a:p>
          </p:txBody>
        </p:sp>
      </p:grpSp>
      <p:grpSp>
        <p:nvGrpSpPr>
          <p:cNvPr id="27" name="Group 24"/>
          <p:cNvGrpSpPr>
            <a:grpSpLocks/>
          </p:cNvGrpSpPr>
          <p:nvPr/>
        </p:nvGrpSpPr>
        <p:grpSpPr bwMode="auto">
          <a:xfrm rot="16200000" flipH="1">
            <a:off x="4112354" y="5211980"/>
            <a:ext cx="167414" cy="359801"/>
            <a:chOff x="4957" y="3768"/>
            <a:chExt cx="220" cy="552"/>
          </a:xfrm>
        </p:grpSpPr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 flipV="1">
              <a:off x="4957" y="3768"/>
              <a:ext cx="220" cy="552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u="sng"/>
            </a:p>
          </p:txBody>
        </p:sp>
        <p:grpSp>
          <p:nvGrpSpPr>
            <p:cNvPr id="31" name="Group 25"/>
            <p:cNvGrpSpPr>
              <a:grpSpLocks/>
            </p:cNvGrpSpPr>
            <p:nvPr/>
          </p:nvGrpSpPr>
          <p:grpSpPr bwMode="auto">
            <a:xfrm>
              <a:off x="4993" y="3816"/>
              <a:ext cx="143" cy="144"/>
              <a:chOff x="4993" y="3816"/>
              <a:chExt cx="143" cy="144"/>
            </a:xfrm>
          </p:grpSpPr>
          <p:sp>
            <p:nvSpPr>
              <p:cNvPr id="32" name="Oval 29"/>
              <p:cNvSpPr>
                <a:spLocks noChangeArrowheads="1"/>
              </p:cNvSpPr>
              <p:nvPr/>
            </p:nvSpPr>
            <p:spPr bwMode="auto">
              <a:xfrm>
                <a:off x="4993" y="3816"/>
                <a:ext cx="143" cy="14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u="sng"/>
              </a:p>
            </p:txBody>
          </p:sp>
          <p:grpSp>
            <p:nvGrpSpPr>
              <p:cNvPr id="33" name="Group 26"/>
              <p:cNvGrpSpPr>
                <a:grpSpLocks/>
              </p:cNvGrpSpPr>
              <p:nvPr/>
            </p:nvGrpSpPr>
            <p:grpSpPr bwMode="auto">
              <a:xfrm>
                <a:off x="5005" y="3816"/>
                <a:ext cx="131" cy="144"/>
                <a:chOff x="4008" y="4656"/>
                <a:chExt cx="168" cy="168"/>
              </a:xfrm>
            </p:grpSpPr>
            <p:sp>
              <p:nvSpPr>
                <p:cNvPr id="34" name="AutoShape 28"/>
                <p:cNvSpPr>
                  <a:spLocks noChangeShapeType="1"/>
                </p:cNvSpPr>
                <p:nvPr/>
              </p:nvSpPr>
              <p:spPr bwMode="auto">
                <a:xfrm>
                  <a:off x="4080" y="4656"/>
                  <a:ext cx="0" cy="168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u="sng"/>
                </a:p>
              </p:txBody>
            </p:sp>
            <p:sp>
              <p:nvSpPr>
                <p:cNvPr id="35" name="AutoShape 27"/>
                <p:cNvSpPr>
                  <a:spLocks noChangeShapeType="1"/>
                </p:cNvSpPr>
                <p:nvPr/>
              </p:nvSpPr>
              <p:spPr bwMode="auto">
                <a:xfrm>
                  <a:off x="4008" y="4740"/>
                  <a:ext cx="168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u="sng"/>
                </a:p>
              </p:txBody>
            </p:sp>
          </p:grpSp>
        </p:grpSp>
      </p:grpSp>
      <p:sp>
        <p:nvSpPr>
          <p:cNvPr id="47" name="TextBox 46"/>
          <p:cNvSpPr txBox="1"/>
          <p:nvPr/>
        </p:nvSpPr>
        <p:spPr>
          <a:xfrm>
            <a:off x="655127" y="3370556"/>
            <a:ext cx="5761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/>
              <a:t>1. </a:t>
            </a:r>
            <a:r>
              <a:rPr lang="ru-RU" sz="1400" dirty="0" smtClean="0"/>
              <a:t>Крепление посредством шланга</a:t>
            </a:r>
          </a:p>
          <a:p>
            <a:r>
              <a:rPr lang="en-US" sz="1400" dirty="0" smtClean="0"/>
              <a:t>2. </a:t>
            </a:r>
            <a:r>
              <a:rPr lang="ru-RU" sz="1400" dirty="0" smtClean="0"/>
              <a:t>Крепление посредством молочной муфты (</a:t>
            </a:r>
            <a:r>
              <a:rPr lang="en-US" sz="1400" dirty="0" smtClean="0"/>
              <a:t>DIN</a:t>
            </a:r>
            <a:r>
              <a:rPr lang="ru-RU" sz="1400" dirty="0" smtClean="0"/>
              <a:t>/</a:t>
            </a:r>
            <a:r>
              <a:rPr lang="en-US" sz="1400" dirty="0" smtClean="0"/>
              <a:t>SMS)</a:t>
            </a:r>
            <a:endParaRPr lang="ru-RU" sz="1400" dirty="0"/>
          </a:p>
        </p:txBody>
      </p:sp>
      <p:sp>
        <p:nvSpPr>
          <p:cNvPr id="49" name="Rectangle 46"/>
          <p:cNvSpPr>
            <a:spLocks noChangeArrowheads="1"/>
          </p:cNvSpPr>
          <p:nvPr/>
        </p:nvSpPr>
        <p:spPr bwMode="auto">
          <a:xfrm>
            <a:off x="755576" y="3223289"/>
            <a:ext cx="48788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92D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Виды крепления корпуса </a:t>
            </a:r>
            <a:r>
              <a:rPr lang="en-US" sz="1600" b="1" dirty="0" smtClean="0">
                <a:solidFill>
                  <a:srgbClr val="92D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MILKFOR</a:t>
            </a:r>
            <a:r>
              <a:rPr lang="ru-RU" sz="1600" b="1" dirty="0" smtClean="0">
                <a:solidFill>
                  <a:srgbClr val="92D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6451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57110">
            <a:off x="1695175" y="3829255"/>
            <a:ext cx="1116150" cy="921485"/>
          </a:xfrm>
          <a:prstGeom prst="rect">
            <a:avLst/>
          </a:prstGeom>
        </p:spPr>
      </p:pic>
      <p:pic>
        <p:nvPicPr>
          <p:cNvPr id="1027" name="Picture 3" descr="D:\Jey\GO\milkfor\ready\logo\logo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96" y="426950"/>
            <a:ext cx="1540433" cy="15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68125" y="6232343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4</a:t>
            </a:r>
          </a:p>
        </p:txBody>
      </p:sp>
      <p:pic>
        <p:nvPicPr>
          <p:cNvPr id="10" name="Picture 2" descr="D:\Jey\GO\milkfor\ready\logo\Milkfor_right_blok_3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71"/>
          <a:stretch/>
        </p:blipFill>
        <p:spPr bwMode="auto">
          <a:xfrm>
            <a:off x="4170202" y="-171400"/>
            <a:ext cx="4973798" cy="400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34819" y="476672"/>
            <a:ext cx="2718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/>
              <a:t>Схема установки</a:t>
            </a:r>
            <a:r>
              <a:rPr lang="en-US" sz="2000" b="1" dirty="0"/>
              <a:t> </a:t>
            </a:r>
            <a:r>
              <a:rPr lang="ru-RU" sz="2000" b="1" dirty="0"/>
              <a:t>фильтра </a:t>
            </a:r>
            <a:r>
              <a:rPr lang="en-US" sz="2000" b="1" dirty="0"/>
              <a:t>MILKFOR</a:t>
            </a:r>
            <a:endParaRPr lang="ru-RU" sz="2000" b="1" dirty="0"/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692691" y="2768029"/>
            <a:ext cx="5126038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Вставьте фильтрующий картридж в фиксатор на крышке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Наденьте крышку с картриджем на корпус фильтра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Плотно закройте крышку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678710" y="2420888"/>
            <a:ext cx="319627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solidFill>
                  <a:srgbClr val="92D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Схема установки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solidFill>
                  <a:srgbClr val="92D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ильтра M</a:t>
            </a:r>
            <a:r>
              <a:rPr lang="en-US" sz="1600" b="1" dirty="0">
                <a:solidFill>
                  <a:srgbClr val="92D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ILKFOR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 корпус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" name="Group 8"/>
          <p:cNvGrpSpPr>
            <a:grpSpLocks/>
          </p:cNvGrpSpPr>
          <p:nvPr/>
        </p:nvGrpSpPr>
        <p:grpSpPr bwMode="auto">
          <a:xfrm>
            <a:off x="1898724" y="3717032"/>
            <a:ext cx="4637877" cy="1073649"/>
            <a:chOff x="2659" y="5815"/>
            <a:chExt cx="5912" cy="1355"/>
          </a:xfrm>
        </p:grpSpPr>
        <p:sp>
          <p:nvSpPr>
            <p:cNvPr id="20" name="Text Box 11"/>
            <p:cNvSpPr txBox="1">
              <a:spLocks noChangeArrowheads="1"/>
            </p:cNvSpPr>
            <p:nvPr/>
          </p:nvSpPr>
          <p:spPr bwMode="auto">
            <a:xfrm>
              <a:off x="2659" y="5815"/>
              <a:ext cx="482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1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8155" y="6639"/>
              <a:ext cx="416" cy="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3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 Box 9"/>
            <p:cNvSpPr txBox="1">
              <a:spLocks noChangeArrowheads="1"/>
            </p:cNvSpPr>
            <p:nvPr/>
          </p:nvSpPr>
          <p:spPr bwMode="auto">
            <a:xfrm>
              <a:off x="4863" y="6725"/>
              <a:ext cx="573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2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3"/>
          <p:cNvGrpSpPr>
            <a:grpSpLocks/>
          </p:cNvGrpSpPr>
          <p:nvPr/>
        </p:nvGrpSpPr>
        <p:grpSpPr bwMode="auto">
          <a:xfrm>
            <a:off x="1884604" y="3805776"/>
            <a:ext cx="4821447" cy="1092665"/>
            <a:chOff x="2692" y="5897"/>
            <a:chExt cx="6146" cy="1379"/>
          </a:xfrm>
        </p:grpSpPr>
        <p:sp>
          <p:nvSpPr>
            <p:cNvPr id="16" name="AutoShape 6"/>
            <p:cNvSpPr>
              <a:spLocks noChangeShapeType="1"/>
            </p:cNvSpPr>
            <p:nvPr/>
          </p:nvSpPr>
          <p:spPr bwMode="auto">
            <a:xfrm flipH="1">
              <a:off x="2692" y="5897"/>
              <a:ext cx="500" cy="39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AutoShape 5"/>
            <p:cNvSpPr>
              <a:spLocks noChangeShapeType="1"/>
            </p:cNvSpPr>
            <p:nvPr/>
          </p:nvSpPr>
          <p:spPr bwMode="auto">
            <a:xfrm>
              <a:off x="5290" y="6711"/>
              <a:ext cx="0" cy="56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AutoShape 4"/>
            <p:cNvSpPr>
              <a:spLocks noChangeArrowheads="1"/>
            </p:cNvSpPr>
            <p:nvPr/>
          </p:nvSpPr>
          <p:spPr bwMode="auto">
            <a:xfrm rot="10785248" flipV="1">
              <a:off x="7799" y="7012"/>
              <a:ext cx="1039" cy="158"/>
            </a:xfrm>
            <a:prstGeom prst="curvedUpArrow">
              <a:avLst>
                <a:gd name="adj1" fmla="val 7794"/>
                <a:gd name="adj2" fmla="val 135416"/>
                <a:gd name="adj3" fmla="val 333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52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606" y="4849011"/>
            <a:ext cx="1166342" cy="12366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542" y="4849012"/>
            <a:ext cx="1173506" cy="1244284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869160"/>
            <a:ext cx="1173506" cy="124428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31405">
            <a:off x="1675675" y="3672758"/>
            <a:ext cx="1308375" cy="1387289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094" y="3976956"/>
            <a:ext cx="1116150" cy="92148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416" y="3766979"/>
            <a:ext cx="1308375" cy="13872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5684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Jey\GO\milkfor\ready\logo\logo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25" y="267903"/>
            <a:ext cx="1558612" cy="158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Jey\GO\milkfor\ready\logo\Milkfor_right_blok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0"/>
            <a:ext cx="3312368" cy="266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68125" y="6232343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4798" y="2106376"/>
            <a:ext cx="4559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92D050"/>
                </a:solidFill>
              </a:rPr>
              <a:t>Принцип действия фильтра </a:t>
            </a:r>
            <a:r>
              <a:rPr lang="en-US" sz="2000" b="1" dirty="0" smtClean="0">
                <a:solidFill>
                  <a:srgbClr val="92D050"/>
                </a:solidFill>
              </a:rPr>
              <a:t>MILKFOR</a:t>
            </a:r>
            <a:endParaRPr lang="ru-RU" sz="2000" b="1" dirty="0">
              <a:solidFill>
                <a:srgbClr val="92D05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2713355">
            <a:off x="964034" y="2879399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rot="2713355">
            <a:off x="964035" y="3599479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 rot="2713355">
            <a:off x="955495" y="5183655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187624" y="2801448"/>
            <a:ext cx="3876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Диаметр фильтрующих каналов</a:t>
            </a:r>
          </a:p>
          <a:p>
            <a:r>
              <a:rPr lang="ru-RU" sz="1600" dirty="0"/>
              <a:t>варьируется от 15 до 20 мкм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4798" y="3478674"/>
            <a:ext cx="44773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каналах имеются микроворсинки, </a:t>
            </a:r>
          </a:p>
          <a:p>
            <a:r>
              <a:rPr lang="ru-RU" sz="1600" dirty="0"/>
              <a:t>полученные в результате экструзии</a:t>
            </a:r>
          </a:p>
          <a:p>
            <a:r>
              <a:rPr lang="ru-RU" sz="1600" dirty="0"/>
              <a:t>полипропилена по особой </a:t>
            </a:r>
          </a:p>
          <a:p>
            <a:r>
              <a:rPr lang="ru-RU" sz="1600" dirty="0"/>
              <a:t>методике, запатентованной  </a:t>
            </a:r>
          </a:p>
          <a:p>
            <a:r>
              <a:rPr lang="ru-RU" sz="1600" dirty="0"/>
              <a:t>компанией «ГАРАНТ» и являющейся</a:t>
            </a:r>
          </a:p>
          <a:p>
            <a:r>
              <a:rPr lang="ru-RU" sz="1600" dirty="0"/>
              <a:t>ее уникальной разработкой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7624" y="5096201"/>
            <a:ext cx="55290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Фильтр пропускает молоко без </a:t>
            </a:r>
            <a:r>
              <a:rPr lang="ru-RU" sz="1600" dirty="0" smtClean="0"/>
              <a:t>воздействия </a:t>
            </a:r>
            <a:r>
              <a:rPr lang="ru-RU" sz="1600" dirty="0"/>
              <a:t>на </a:t>
            </a:r>
            <a:r>
              <a:rPr lang="ru-RU" sz="1600" dirty="0" smtClean="0"/>
              <a:t>его</a:t>
            </a:r>
          </a:p>
          <a:p>
            <a:r>
              <a:rPr lang="ru-RU" sz="1600" dirty="0" smtClean="0"/>
              <a:t>полезный биохимический </a:t>
            </a:r>
            <a:r>
              <a:rPr lang="ru-RU" sz="1600" dirty="0"/>
              <a:t>состав, а </a:t>
            </a:r>
            <a:r>
              <a:rPr lang="ru-RU" sz="1600" dirty="0" smtClean="0"/>
              <a:t>механические </a:t>
            </a:r>
            <a:r>
              <a:rPr lang="ru-RU" sz="1600" dirty="0"/>
              <a:t>частицы </a:t>
            </a:r>
          </a:p>
          <a:p>
            <a:r>
              <a:rPr lang="ru-RU" sz="1600" dirty="0"/>
              <a:t>задерживаются на ворсе и </a:t>
            </a:r>
            <a:r>
              <a:rPr lang="ru-RU" sz="1600" dirty="0" smtClean="0"/>
              <a:t>застревают </a:t>
            </a:r>
            <a:r>
              <a:rPr lang="ru-RU" sz="1600" dirty="0"/>
              <a:t>в каналах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539" y="1898912"/>
            <a:ext cx="3791618" cy="33482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614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68125" y="6232343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91100" y="369416"/>
            <a:ext cx="32770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/>
              <a:t>Возможности </a:t>
            </a:r>
            <a:r>
              <a:rPr lang="ru-RU" sz="2000" b="1" dirty="0" smtClean="0"/>
              <a:t>фильтра</a:t>
            </a:r>
          </a:p>
          <a:p>
            <a:pPr algn="r"/>
            <a:r>
              <a:rPr lang="en-US" sz="2000" b="1" dirty="0" smtClean="0"/>
              <a:t>MILKFOR</a:t>
            </a:r>
            <a:endParaRPr lang="ru-RU" sz="2000" b="1" dirty="0" smtClean="0"/>
          </a:p>
          <a:p>
            <a:endParaRPr lang="ru-RU" sz="2400" b="1" dirty="0"/>
          </a:p>
        </p:txBody>
      </p:sp>
      <p:sp>
        <p:nvSpPr>
          <p:cNvPr id="19" name="Прямоугольник 18"/>
          <p:cNvSpPr/>
          <p:nvPr/>
        </p:nvSpPr>
        <p:spPr>
          <a:xfrm rot="2713355">
            <a:off x="305780" y="1780979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 rot="2713355">
            <a:off x="297241" y="3959519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516543" y="1706027"/>
            <a:ext cx="44053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Доказанная эффективность</a:t>
            </a:r>
            <a:r>
              <a:rPr lang="en-US" sz="1600" b="1" dirty="0"/>
              <a:t> </a:t>
            </a:r>
            <a:r>
              <a:rPr lang="ru-RU" sz="1600" b="1" dirty="0"/>
              <a:t>фильтра </a:t>
            </a:r>
            <a:r>
              <a:rPr lang="en-US" sz="1600" b="1" dirty="0"/>
              <a:t>MILKFOR</a:t>
            </a:r>
            <a:endParaRPr lang="ru-RU" sz="1600" b="1" dirty="0"/>
          </a:p>
          <a:p>
            <a:pPr lvl="0"/>
            <a:r>
              <a:rPr lang="ru-RU" sz="1400" dirty="0"/>
              <a:t>- Очищение от механических примесей на 98%</a:t>
            </a:r>
          </a:p>
          <a:p>
            <a:r>
              <a:rPr lang="ru-RU" sz="1400" dirty="0"/>
              <a:t>- </a:t>
            </a:r>
            <a:r>
              <a:rPr lang="ru-RU" sz="1400" dirty="0" smtClean="0"/>
              <a:t>Снижение содержания продуктов </a:t>
            </a:r>
            <a:r>
              <a:rPr lang="ru-RU" sz="1400" dirty="0"/>
              <a:t>мастита до</a:t>
            </a:r>
            <a:r>
              <a:rPr lang="ru-RU" sz="1400" b="1" dirty="0"/>
              <a:t> </a:t>
            </a:r>
            <a:r>
              <a:rPr lang="ru-RU" sz="1400" dirty="0"/>
              <a:t>60%</a:t>
            </a:r>
          </a:p>
          <a:p>
            <a:pPr lvl="0"/>
            <a:r>
              <a:rPr lang="ru-RU" sz="1400" dirty="0" smtClean="0"/>
              <a:t>-</a:t>
            </a:r>
            <a:r>
              <a:rPr lang="ru-RU" sz="1400" b="1" dirty="0" smtClean="0"/>
              <a:t> </a:t>
            </a:r>
            <a:r>
              <a:rPr lang="ru-RU" sz="1400" dirty="0"/>
              <a:t>С</a:t>
            </a:r>
            <a:r>
              <a:rPr lang="ru-RU" sz="1400" dirty="0" smtClean="0"/>
              <a:t>нижение </a:t>
            </a:r>
            <a:r>
              <a:rPr lang="ru-RU" sz="1400" dirty="0"/>
              <a:t>бактериальной обсемененности до</a:t>
            </a:r>
            <a:r>
              <a:rPr lang="ru-RU" sz="1400" b="1" dirty="0"/>
              <a:t> </a:t>
            </a:r>
            <a:r>
              <a:rPr lang="ru-RU" sz="1400" dirty="0"/>
              <a:t>60%</a:t>
            </a:r>
          </a:p>
          <a:p>
            <a:pPr lvl="0"/>
            <a:r>
              <a:rPr lang="ru-RU" sz="1400" dirty="0" smtClean="0"/>
              <a:t>- Сдерживание роста кислотности молока</a:t>
            </a:r>
          </a:p>
          <a:p>
            <a:pPr lvl="0"/>
            <a:r>
              <a:rPr lang="ru-RU" sz="1400" dirty="0" smtClean="0"/>
              <a:t>- Продление  </a:t>
            </a:r>
            <a:r>
              <a:rPr lang="ru-RU" sz="1400" dirty="0"/>
              <a:t>срока хранения </a:t>
            </a:r>
            <a:r>
              <a:rPr lang="ru-RU" sz="1400" dirty="0" smtClean="0"/>
              <a:t>молока</a:t>
            </a:r>
            <a:endParaRPr lang="ru-RU" sz="1400" dirty="0"/>
          </a:p>
          <a:p>
            <a:pPr lvl="0"/>
            <a:r>
              <a:rPr lang="ru-RU" sz="1400" dirty="0"/>
              <a:t>- Улучшение органолептических свойств молока</a:t>
            </a:r>
          </a:p>
          <a:p>
            <a:pPr lvl="0"/>
            <a:r>
              <a:rPr lang="ru-RU" sz="1400" dirty="0"/>
              <a:t>(цвета, запаха, вкуса, консистенции)</a:t>
            </a:r>
          </a:p>
          <a:p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516543" y="3825042"/>
            <a:ext cx="50507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/>
              <a:t>Особенности фильтра</a:t>
            </a:r>
            <a:r>
              <a:rPr lang="en-US" sz="1600" b="1" dirty="0"/>
              <a:t> MILKFOR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- Простота в использовании и обслуживании</a:t>
            </a:r>
          </a:p>
          <a:p>
            <a:pPr lvl="0"/>
            <a:r>
              <a:rPr lang="ru-RU" sz="1400" dirty="0"/>
              <a:t>- Одноразовость – гарантия защиты молока от </a:t>
            </a:r>
          </a:p>
          <a:p>
            <a:pPr lvl="0"/>
            <a:r>
              <a:rPr lang="ru-RU" sz="1400" dirty="0"/>
              <a:t>обсеменения бактериями, развивающимися на фильтре</a:t>
            </a:r>
          </a:p>
          <a:p>
            <a:pPr lvl="0"/>
            <a:r>
              <a:rPr lang="ru-RU" sz="1400" dirty="0"/>
              <a:t>- Быстрая замена отработанного элемента</a:t>
            </a:r>
          </a:p>
          <a:p>
            <a:pPr lvl="0"/>
            <a:r>
              <a:rPr lang="ru-RU" sz="1400" dirty="0"/>
              <a:t>- Отсутствие затрат на электроэнергию</a:t>
            </a:r>
          </a:p>
          <a:p>
            <a:pPr lvl="0"/>
            <a:r>
              <a:rPr lang="ru-RU" sz="1400" dirty="0"/>
              <a:t>- Не требует специальных навыков обслуживающего персонала</a:t>
            </a:r>
          </a:p>
          <a:p>
            <a:pPr lvl="0"/>
            <a:r>
              <a:rPr lang="ru-RU" sz="1400" dirty="0"/>
              <a:t>- Подходит для всех типов доильных аппаратов и </a:t>
            </a:r>
          </a:p>
          <a:p>
            <a:pPr lvl="0"/>
            <a:r>
              <a:rPr lang="ru-RU" sz="1400" dirty="0"/>
              <a:t>молокодоильных систем</a:t>
            </a:r>
          </a:p>
        </p:txBody>
      </p:sp>
      <p:pic>
        <p:nvPicPr>
          <p:cNvPr id="15" name="Picture 3" descr="D:\Jey\GO\milkfor\ready\logo\logo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28412"/>
            <a:ext cx="1474083" cy="150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D:\Garant\фото\корпуса и фильтры\changed\10 тонник.pn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0" r="17839"/>
          <a:stretch/>
        </p:blipFill>
        <p:spPr bwMode="auto">
          <a:xfrm>
            <a:off x="5607095" y="3501008"/>
            <a:ext cx="1336845" cy="244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Garant\фото\фильтры Узбекистан\photo_2015-05-20_15-49-23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21435" r="21718" b="23089"/>
          <a:stretch/>
        </p:blipFill>
        <p:spPr bwMode="auto">
          <a:xfrm>
            <a:off x="6919346" y="3501008"/>
            <a:ext cx="1448845" cy="244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44396" y="3059668"/>
            <a:ext cx="46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До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7269151" y="3061072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После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118" y="1196752"/>
            <a:ext cx="3356465" cy="14689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0049573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68125" y="6232343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92080" y="447055"/>
            <a:ext cx="3276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/>
              <a:t>Возможности </a:t>
            </a:r>
            <a:r>
              <a:rPr lang="ru-RU" sz="2000" b="1" dirty="0" smtClean="0"/>
              <a:t>фильтра</a:t>
            </a:r>
            <a:endParaRPr lang="en-US" sz="2000" b="1" dirty="0" smtClean="0"/>
          </a:p>
          <a:p>
            <a:pPr algn="r"/>
            <a:r>
              <a:rPr lang="en-US" sz="2000" b="1" dirty="0" smtClean="0"/>
              <a:t>MILKFOR</a:t>
            </a:r>
            <a:endParaRPr lang="ru-RU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48163" y="5283776"/>
            <a:ext cx="2267932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D:\Jey\GO\milkfor\ready\logo\logo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50" y="116632"/>
            <a:ext cx="1458754" cy="148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AB1875D-212C-4B97-92D0-059BC6DF67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13" y="1278052"/>
            <a:ext cx="7336826" cy="52059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1665978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Jey\GO\milkfor\ready\logo\logo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6" y="178978"/>
            <a:ext cx="1551429" cy="157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Jey\GO\milkfor\ready\logo\Milkfor_right_blok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843" y="0"/>
            <a:ext cx="3429406" cy="276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68125" y="6232343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3296" y="1629823"/>
            <a:ext cx="3997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92D050"/>
                </a:solidFill>
              </a:rPr>
              <a:t>Преимущества </a:t>
            </a:r>
            <a:r>
              <a:rPr lang="ru-RU" sz="2000" b="1" dirty="0" smtClean="0">
                <a:solidFill>
                  <a:srgbClr val="92D050"/>
                </a:solidFill>
              </a:rPr>
              <a:t>фильтра</a:t>
            </a:r>
            <a:r>
              <a:rPr lang="en-US" sz="2000" b="1" dirty="0" smtClean="0">
                <a:solidFill>
                  <a:srgbClr val="92D050"/>
                </a:solidFill>
              </a:rPr>
              <a:t> </a:t>
            </a:r>
          </a:p>
          <a:p>
            <a:r>
              <a:rPr lang="en-US" sz="2000" b="1" dirty="0" smtClean="0">
                <a:solidFill>
                  <a:srgbClr val="92D050"/>
                </a:solidFill>
              </a:rPr>
              <a:t>MILKFOR</a:t>
            </a:r>
            <a:r>
              <a:rPr lang="en-US" sz="2000" b="1" dirty="0">
                <a:solidFill>
                  <a:srgbClr val="92D050"/>
                </a:solidFill>
              </a:rPr>
              <a:t> </a:t>
            </a:r>
            <a:r>
              <a:rPr lang="ru-RU" sz="2000" b="1" dirty="0" smtClean="0">
                <a:solidFill>
                  <a:srgbClr val="92D050"/>
                </a:solidFill>
              </a:rPr>
              <a:t>для </a:t>
            </a:r>
            <a:r>
              <a:rPr lang="ru-RU" sz="2000" b="1" dirty="0" err="1">
                <a:solidFill>
                  <a:srgbClr val="92D050"/>
                </a:solidFill>
              </a:rPr>
              <a:t>молзаводов</a:t>
            </a:r>
            <a:endParaRPr lang="ru-RU" sz="2000" b="1" dirty="0">
              <a:solidFill>
                <a:srgbClr val="92D05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2713355">
            <a:off x="964034" y="2607912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16400" y="2537784"/>
            <a:ext cx="54407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/>
              <a:t>Установка фильтра M</a:t>
            </a:r>
            <a:r>
              <a:rPr lang="en-US" sz="1100" b="1" dirty="0"/>
              <a:t>ILKFOR</a:t>
            </a:r>
            <a:r>
              <a:rPr lang="ru-RU" sz="1100" b="1" dirty="0"/>
              <a:t> </a:t>
            </a:r>
            <a:r>
              <a:rPr lang="ru-RU" sz="1100" b="1" dirty="0" smtClean="0"/>
              <a:t>на</a:t>
            </a:r>
            <a:r>
              <a:rPr lang="ru-RU" sz="1100" b="1" dirty="0"/>
              <a:t> </a:t>
            </a:r>
            <a:r>
              <a:rPr lang="ru-RU" sz="1100" b="1" dirty="0" smtClean="0"/>
              <a:t>приемке </a:t>
            </a:r>
            <a:r>
              <a:rPr lang="ru-RU" sz="1100" b="1" dirty="0"/>
              <a:t>молока – </a:t>
            </a:r>
            <a:r>
              <a:rPr lang="ru-RU" sz="1100" b="1" dirty="0" smtClean="0"/>
              <a:t>предотвращает</a:t>
            </a:r>
            <a:r>
              <a:rPr lang="ru-RU" sz="1100" b="1" dirty="0"/>
              <a:t> </a:t>
            </a:r>
            <a:r>
              <a:rPr lang="ru-RU" sz="1100" b="1" dirty="0" smtClean="0"/>
              <a:t>попадание </a:t>
            </a:r>
            <a:r>
              <a:rPr lang="ru-RU" sz="1100" b="1" dirty="0"/>
              <a:t>из сборного </a:t>
            </a:r>
            <a:r>
              <a:rPr lang="ru-RU" sz="1100" b="1" dirty="0" smtClean="0"/>
              <a:t>молока</a:t>
            </a:r>
            <a:r>
              <a:rPr lang="ru-RU" sz="1100" b="1" dirty="0"/>
              <a:t> </a:t>
            </a:r>
            <a:r>
              <a:rPr lang="ru-RU" sz="1100" b="1" dirty="0" smtClean="0"/>
              <a:t>механических </a:t>
            </a:r>
            <a:r>
              <a:rPr lang="ru-RU" sz="1100" b="1" dirty="0"/>
              <a:t>частиц в </a:t>
            </a:r>
            <a:r>
              <a:rPr lang="ru-RU" sz="1100" b="1" dirty="0" smtClean="0"/>
              <a:t>оборудование </a:t>
            </a:r>
            <a:r>
              <a:rPr lang="ru-RU" sz="1100" b="1" dirty="0" err="1" smtClean="0"/>
              <a:t>молзавода</a:t>
            </a:r>
            <a:r>
              <a:rPr lang="ru-RU" sz="1100" b="1" dirty="0" smtClean="0"/>
              <a:t>, </a:t>
            </a:r>
            <a:r>
              <a:rPr lang="ru-RU" sz="1100" b="1" dirty="0"/>
              <a:t>таким образом, </a:t>
            </a:r>
            <a:r>
              <a:rPr lang="ru-RU" sz="1100" b="1" dirty="0" smtClean="0"/>
              <a:t>фильтр способствует </a:t>
            </a:r>
            <a:r>
              <a:rPr lang="ru-RU" sz="1100" b="1" dirty="0"/>
              <a:t>продлению срока </a:t>
            </a:r>
            <a:r>
              <a:rPr lang="ru-RU" sz="1100" b="1" dirty="0" smtClean="0"/>
              <a:t> эксплуатации, а также </a:t>
            </a:r>
            <a:r>
              <a:rPr lang="ru-RU" sz="1100" b="1" dirty="0" err="1" smtClean="0"/>
              <a:t>межсервисного</a:t>
            </a:r>
            <a:endParaRPr lang="ru-RU" sz="1100" b="1" dirty="0" smtClean="0"/>
          </a:p>
          <a:p>
            <a:pPr algn="just"/>
            <a:r>
              <a:rPr lang="ru-RU" sz="1100" b="1" dirty="0" smtClean="0"/>
              <a:t>обслуживания </a:t>
            </a:r>
            <a:r>
              <a:rPr lang="ru-RU" sz="1100" b="1" dirty="0"/>
              <a:t>оборудования.</a:t>
            </a:r>
          </a:p>
        </p:txBody>
      </p:sp>
      <p:sp>
        <p:nvSpPr>
          <p:cNvPr id="14" name="Прямоугольник 13"/>
          <p:cNvSpPr/>
          <p:nvPr/>
        </p:nvSpPr>
        <p:spPr>
          <a:xfrm rot="2713355">
            <a:off x="964033" y="3431944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74797" y="3356992"/>
            <a:ext cx="548230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/>
              <a:t>Фильтр </a:t>
            </a:r>
            <a:r>
              <a:rPr lang="en-US" sz="1100" b="1" dirty="0"/>
              <a:t>MILKFOR</a:t>
            </a:r>
            <a:r>
              <a:rPr lang="ru-RU" sz="1100" b="1" dirty="0"/>
              <a:t> на приемке позволяет стабилизировать качество сборного  молока, несмотря на исходное качество молока. Так как механические частицы являются средой обитания бактерий, снижение их количества в молоке ведет к снижению бактериальной обсемененности и, следовательно, снижению кислотности. </a:t>
            </a:r>
          </a:p>
          <a:p>
            <a:r>
              <a:rPr lang="ru-RU" sz="1100" b="1" dirty="0"/>
              <a:t>Благодаря этому качество поступающего на </a:t>
            </a:r>
            <a:r>
              <a:rPr lang="ru-RU" sz="1100" b="1" dirty="0" err="1"/>
              <a:t>молзавод</a:t>
            </a:r>
            <a:r>
              <a:rPr lang="ru-RU" sz="1100" b="1" dirty="0"/>
              <a:t> молока становится более однородным. Хранится дольше, значит остается больше времени на его приемку и переработку.</a:t>
            </a:r>
            <a:endParaRPr lang="ru-RU" sz="1100" dirty="0"/>
          </a:p>
        </p:txBody>
      </p:sp>
      <p:sp>
        <p:nvSpPr>
          <p:cNvPr id="16" name="Прямоугольник 15"/>
          <p:cNvSpPr/>
          <p:nvPr/>
        </p:nvSpPr>
        <p:spPr>
          <a:xfrm rot="2713355">
            <a:off x="964033" y="4800096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174797" y="4725144"/>
            <a:ext cx="52694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/>
              <a:t>Фильтр </a:t>
            </a:r>
            <a:r>
              <a:rPr lang="en-US" sz="1100" b="1" dirty="0"/>
              <a:t>MILKFOR</a:t>
            </a:r>
            <a:r>
              <a:rPr lang="ru-RU" sz="1100" b="1" dirty="0"/>
              <a:t> служит визуальным «индикатором» для технологов молочного производства  - структура и цвет фильтра позволяют невооруженным взглядом определить большинство механических примесей, содержащихся в молоке.</a:t>
            </a:r>
          </a:p>
        </p:txBody>
      </p:sp>
      <p:sp>
        <p:nvSpPr>
          <p:cNvPr id="18" name="Прямоугольник 17"/>
          <p:cNvSpPr/>
          <p:nvPr/>
        </p:nvSpPr>
        <p:spPr>
          <a:xfrm rot="2713355">
            <a:off x="964033" y="5520176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174797" y="5445224"/>
            <a:ext cx="52694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/>
              <a:t>Установка фильтра </a:t>
            </a:r>
            <a:r>
              <a:rPr lang="en-US" sz="1100" b="1" dirty="0"/>
              <a:t>MILKFOR</a:t>
            </a:r>
            <a:r>
              <a:rPr lang="ru-RU" sz="1100" b="1" dirty="0"/>
              <a:t> на фильтрацию готового продукта – защищает молоко от попадания в него из </a:t>
            </a:r>
            <a:r>
              <a:rPr lang="ru-RU" sz="1100" b="1" dirty="0" smtClean="0"/>
              <a:t>молочной магистрали </a:t>
            </a:r>
            <a:r>
              <a:rPr lang="ru-RU" sz="1100" b="1" dirty="0"/>
              <a:t>мелких механических частиц технического или органического происхождения.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970" y="3307225"/>
            <a:ext cx="3970533" cy="26470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7116341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330731"/>
            <a:ext cx="5374764" cy="3583175"/>
          </a:xfrm>
          <a:prstGeom prst="rect">
            <a:avLst/>
          </a:prstGeom>
        </p:spPr>
      </p:pic>
      <p:pic>
        <p:nvPicPr>
          <p:cNvPr id="1027" name="Picture 3" descr="D:\Jey\GO\milkfor\ready\logo\logo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6" y="178978"/>
            <a:ext cx="1551429" cy="157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Jey\GO\milkfor\ready\logo\Milkfor_right_blok_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843" y="0"/>
            <a:ext cx="3429406" cy="276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68125" y="6232343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4618" y="1358848"/>
            <a:ext cx="3276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92D050"/>
                </a:solidFill>
              </a:rPr>
              <a:t>Система фильтрации</a:t>
            </a:r>
            <a:endParaRPr lang="en-US" sz="2000" b="1" dirty="0" smtClean="0">
              <a:solidFill>
                <a:srgbClr val="92D050"/>
              </a:solidFill>
            </a:endParaRPr>
          </a:p>
          <a:p>
            <a:r>
              <a:rPr lang="en-US" sz="2000" b="1" dirty="0" smtClean="0">
                <a:solidFill>
                  <a:srgbClr val="92D050"/>
                </a:solidFill>
              </a:rPr>
              <a:t>MILKFOR</a:t>
            </a:r>
            <a:r>
              <a:rPr lang="ru-RU" sz="2000" b="1" dirty="0" smtClean="0">
                <a:solidFill>
                  <a:srgbClr val="92D050"/>
                </a:solidFill>
              </a:rPr>
              <a:t> «Параллель» </a:t>
            </a:r>
            <a:endParaRPr lang="en-US" sz="2000" b="1" dirty="0" smtClean="0">
              <a:solidFill>
                <a:srgbClr val="92D05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2713355">
            <a:off x="964034" y="2215131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24618" y="2157865"/>
            <a:ext cx="32753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 smtClean="0"/>
              <a:t>Система фильтрации «Параллель» выполненная из нержавеющей стали обладает высокой стойкостью к таким внешним воздействиям как повышенная влажность, значительные перепады давления и температуры, устойчивость к агрессивным средам.</a:t>
            </a:r>
          </a:p>
        </p:txBody>
      </p:sp>
      <p:sp>
        <p:nvSpPr>
          <p:cNvPr id="14" name="Прямоугольник 13"/>
          <p:cNvSpPr/>
          <p:nvPr/>
        </p:nvSpPr>
        <p:spPr>
          <a:xfrm rot="2713355">
            <a:off x="957668" y="3455463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205128" y="3356992"/>
            <a:ext cx="3294864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 smtClean="0"/>
              <a:t>Преимуществом данной системы является возможность непрерывной работы линии производства. Встроенные два корпуса  системы «Параллель» фильтруют молоко поочередно, регулирование подачи молока происходит специальными клапанами. При замене отработанного фильтра </a:t>
            </a:r>
            <a:r>
              <a:rPr lang="en-US" sz="1100" b="1" dirty="0" smtClean="0"/>
              <a:t>MILKFOR </a:t>
            </a:r>
            <a:r>
              <a:rPr lang="ru-RU" sz="1100" b="1" dirty="0" smtClean="0"/>
              <a:t>первый корпус перекрывается на входном и выходном патрубке, а второй  корпус открывается, что делает работу системы бесперебойной. Система фильтрации «Параллель» оснащена манометром для контроля давления. </a:t>
            </a:r>
            <a:r>
              <a:rPr lang="ru-RU" sz="1100" b="1" dirty="0"/>
              <a:t>В</a:t>
            </a:r>
            <a:r>
              <a:rPr lang="ru-RU" sz="1100" b="1" dirty="0" smtClean="0"/>
              <a:t>озрастание рабочего давления выше допустимой нормы является сигналом, что фильтр забился – необходимо заменить.</a:t>
            </a:r>
            <a:endParaRPr lang="ru-RU" sz="11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6611310" y="2492896"/>
            <a:ext cx="144016" cy="275838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6613301" y="5733256"/>
            <a:ext cx="144016" cy="275838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440046" y="2237801"/>
            <a:ext cx="486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вход</a:t>
            </a:r>
            <a:endParaRPr lang="ru-RU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6389840" y="5949280"/>
            <a:ext cx="589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выход</a:t>
            </a:r>
            <a:endParaRPr lang="ru-RU" sz="1200" dirty="0"/>
          </a:p>
        </p:txBody>
      </p:sp>
      <p:sp>
        <p:nvSpPr>
          <p:cNvPr id="26" name="Выгнутая вниз стрелка 25"/>
          <p:cNvSpPr/>
          <p:nvPr/>
        </p:nvSpPr>
        <p:spPr>
          <a:xfrm>
            <a:off x="5450199" y="4160362"/>
            <a:ext cx="838897" cy="512375"/>
          </a:xfrm>
          <a:prstGeom prst="curvedUp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Выгнутая вниз стрелка 26"/>
          <p:cNvSpPr/>
          <p:nvPr/>
        </p:nvSpPr>
        <p:spPr>
          <a:xfrm>
            <a:off x="5450198" y="5457638"/>
            <a:ext cx="838897" cy="512375"/>
          </a:xfrm>
          <a:prstGeom prst="curvedUp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14420" y="5957714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закрыть</a:t>
            </a:r>
            <a:endParaRPr lang="ru-RU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4285404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578" y="3920261"/>
            <a:ext cx="3213986" cy="12565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6646">
            <a:off x="4970244" y="519334"/>
            <a:ext cx="4117353" cy="3088015"/>
          </a:xfrm>
          <a:prstGeom prst="rect">
            <a:avLst/>
          </a:prstGeom>
        </p:spPr>
      </p:pic>
      <p:pic>
        <p:nvPicPr>
          <p:cNvPr id="1027" name="Picture 3" descr="D:\Jey\GO\milkfor\ready\logo\logo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6" y="178978"/>
            <a:ext cx="1551429" cy="157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13830" y="6232343"/>
            <a:ext cx="450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10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31250" y="1622471"/>
            <a:ext cx="33184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92D050"/>
                </a:solidFill>
              </a:rPr>
              <a:t>Система 2-ступенчатой </a:t>
            </a:r>
            <a:endParaRPr lang="en-US" sz="2000" b="1" dirty="0" smtClean="0">
              <a:solidFill>
                <a:srgbClr val="92D050"/>
              </a:solidFill>
            </a:endParaRPr>
          </a:p>
          <a:p>
            <a:r>
              <a:rPr lang="ru-RU" sz="2000" b="1" dirty="0" smtClean="0">
                <a:solidFill>
                  <a:srgbClr val="92D050"/>
                </a:solidFill>
              </a:rPr>
              <a:t>Тонкой</a:t>
            </a:r>
            <a:r>
              <a:rPr lang="en-US" sz="2000" b="1" dirty="0" smtClean="0">
                <a:solidFill>
                  <a:srgbClr val="92D050"/>
                </a:solidFill>
              </a:rPr>
              <a:t> </a:t>
            </a:r>
            <a:r>
              <a:rPr lang="ru-RU" sz="2000" b="1" dirty="0" smtClean="0">
                <a:solidFill>
                  <a:srgbClr val="92D050"/>
                </a:solidFill>
              </a:rPr>
              <a:t>очистки молока</a:t>
            </a:r>
            <a:endParaRPr lang="en-US" sz="2000" b="1" dirty="0" smtClean="0">
              <a:solidFill>
                <a:srgbClr val="92D050"/>
              </a:solidFill>
            </a:endParaRPr>
          </a:p>
          <a:p>
            <a:r>
              <a:rPr lang="ru-RU" sz="2000" b="1" dirty="0" smtClean="0">
                <a:solidFill>
                  <a:srgbClr val="92D050"/>
                </a:solidFill>
              </a:rPr>
              <a:t> </a:t>
            </a:r>
            <a:r>
              <a:rPr lang="en-US" sz="2000" b="1" dirty="0" smtClean="0">
                <a:solidFill>
                  <a:srgbClr val="92D050"/>
                </a:solidFill>
              </a:rPr>
              <a:t>MILKFOR </a:t>
            </a:r>
            <a:r>
              <a:rPr lang="ru-RU" sz="2000" b="1" dirty="0" smtClean="0">
                <a:solidFill>
                  <a:srgbClr val="92D050"/>
                </a:solidFill>
              </a:rPr>
              <a:t>«Каскад» </a:t>
            </a:r>
            <a:endParaRPr lang="en-US" sz="2000" b="1" dirty="0" smtClean="0">
              <a:solidFill>
                <a:srgbClr val="92D05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2713355">
            <a:off x="644190" y="2674469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9418" y="2596168"/>
            <a:ext cx="3244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Цель: </a:t>
            </a:r>
            <a:r>
              <a:rPr lang="ru-RU" sz="1200" dirty="0" smtClean="0"/>
              <a:t>Получить – сырье молоко наилучшего качества</a:t>
            </a:r>
          </a:p>
          <a:p>
            <a:pPr algn="just"/>
            <a:r>
              <a:rPr lang="ru-RU" sz="1200" b="1" dirty="0" smtClean="0"/>
              <a:t>Куда устанавливается: </a:t>
            </a:r>
            <a:r>
              <a:rPr lang="ru-RU" sz="1200" dirty="0" smtClean="0"/>
              <a:t>на приемку на молочных заводах</a:t>
            </a:r>
          </a:p>
          <a:p>
            <a:pPr algn="just"/>
            <a:r>
              <a:rPr lang="ru-RU" sz="1200" b="1" dirty="0" smtClean="0"/>
              <a:t>Как работает: </a:t>
            </a:r>
            <a:r>
              <a:rPr lang="ru-RU" sz="1200" dirty="0" smtClean="0"/>
              <a:t>обеспечивает очистку в  2 этапа</a:t>
            </a:r>
          </a:p>
        </p:txBody>
      </p:sp>
      <p:sp>
        <p:nvSpPr>
          <p:cNvPr id="14" name="Прямоугольник 13"/>
          <p:cNvSpPr/>
          <p:nvPr/>
        </p:nvSpPr>
        <p:spPr>
          <a:xfrm rot="2713355">
            <a:off x="637824" y="3914801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885284" y="3744322"/>
            <a:ext cx="329486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Преимущества </a:t>
            </a:r>
            <a:r>
              <a:rPr lang="en-US" sz="1200" b="1" dirty="0" smtClean="0"/>
              <a:t>MILKFOR </a:t>
            </a:r>
            <a:r>
              <a:rPr lang="ru-RU" sz="1200" b="1" dirty="0" smtClean="0"/>
              <a:t>Каскад:</a:t>
            </a:r>
          </a:p>
          <a:p>
            <a:pPr algn="just"/>
            <a:r>
              <a:rPr lang="ru-RU" sz="1200" dirty="0" smtClean="0"/>
              <a:t>1. Сетка на первом этапе экономит ресурс фильтров </a:t>
            </a:r>
            <a:r>
              <a:rPr lang="en-US" sz="1200" dirty="0" smtClean="0"/>
              <a:t>MILKFOR. </a:t>
            </a:r>
            <a:r>
              <a:rPr lang="ru-RU" sz="1200" dirty="0" smtClean="0"/>
              <a:t>Сетчатый фильтр удерживает крупную грязь, снижая наг</a:t>
            </a:r>
            <a:r>
              <a:rPr lang="ru-RU" sz="1200" dirty="0"/>
              <a:t>р</a:t>
            </a:r>
            <a:r>
              <a:rPr lang="ru-RU" sz="1200" dirty="0" smtClean="0"/>
              <a:t>узку на фильтры </a:t>
            </a:r>
            <a:r>
              <a:rPr lang="en-US" sz="1200" dirty="0" smtClean="0"/>
              <a:t>MILKFOR</a:t>
            </a:r>
            <a:r>
              <a:rPr lang="ru-RU" sz="1200" dirty="0" smtClean="0"/>
              <a:t>.</a:t>
            </a:r>
          </a:p>
          <a:p>
            <a:pPr algn="just"/>
            <a:r>
              <a:rPr lang="ru-RU" sz="1200" dirty="0" smtClean="0"/>
              <a:t>2. На втором этапе снижается давление на насос – за счет поэтапной фильтрации. Если фильтровать грязное молоко сразу тонким фильтром, он быстро отработает свой ресурс и его придется заменять несколько раз за приемку.</a:t>
            </a:r>
          </a:p>
          <a:p>
            <a:pPr algn="just"/>
            <a:r>
              <a:rPr lang="ru-RU" sz="1200" dirty="0" smtClean="0"/>
              <a:t>Молоко подвергается тонкой очистке не влияя на показатель жирности молока.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8183119" y="3276979"/>
            <a:ext cx="144016" cy="275838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637132" y="1457511"/>
            <a:ext cx="486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вход</a:t>
            </a:r>
            <a:endParaRPr lang="ru-RU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7960174" y="3606718"/>
            <a:ext cx="589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выход</a:t>
            </a:r>
            <a:endParaRPr lang="ru-RU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5796136" y="4227058"/>
            <a:ext cx="579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/>
              <a:t>1 этап</a:t>
            </a:r>
            <a:endParaRPr lang="ru-RU" sz="1200" b="1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4736388" y="1734510"/>
            <a:ext cx="288032" cy="123345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7880978" y="4246442"/>
            <a:ext cx="579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2</a:t>
            </a:r>
            <a:r>
              <a:rPr lang="ru-RU" sz="1200" b="1" dirty="0" smtClean="0"/>
              <a:t> этап</a:t>
            </a:r>
            <a:endParaRPr lang="ru-RU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633089" y="5176770"/>
            <a:ext cx="15638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Крупные механические </a:t>
            </a:r>
          </a:p>
          <a:p>
            <a:r>
              <a:rPr lang="ru-RU" sz="1000" b="1" dirty="0" smtClean="0"/>
              <a:t>загрязнения:</a:t>
            </a:r>
          </a:p>
          <a:p>
            <a:r>
              <a:rPr lang="ru-RU" sz="1000" b="1" dirty="0" smtClean="0"/>
              <a:t>- сено, солома</a:t>
            </a:r>
          </a:p>
          <a:p>
            <a:r>
              <a:rPr lang="ru-RU" sz="1000" b="1" dirty="0" smtClean="0"/>
              <a:t>- кусочки подстилки</a:t>
            </a:r>
          </a:p>
          <a:p>
            <a:r>
              <a:rPr lang="ru-RU" sz="1000" b="1" dirty="0" smtClean="0"/>
              <a:t>- шерсть, навоз</a:t>
            </a:r>
          </a:p>
          <a:p>
            <a:r>
              <a:rPr lang="ru-RU" sz="1000" b="1" dirty="0" smtClean="0"/>
              <a:t>- мухи, камни, песок</a:t>
            </a:r>
          </a:p>
          <a:p>
            <a:pPr marL="171450" indent="-171450">
              <a:buFontTx/>
              <a:buChar char="-"/>
            </a:pPr>
            <a:endParaRPr lang="ru-RU" sz="1000" dirty="0"/>
          </a:p>
        </p:txBody>
      </p:sp>
      <p:sp>
        <p:nvSpPr>
          <p:cNvPr id="30" name="TextBox 29"/>
          <p:cNvSpPr txBox="1"/>
          <p:nvPr/>
        </p:nvSpPr>
        <p:spPr>
          <a:xfrm>
            <a:off x="7196893" y="5180598"/>
            <a:ext cx="18389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 smtClean="0"/>
              <a:t>- мелкодисперсный осадок</a:t>
            </a:r>
          </a:p>
          <a:p>
            <a:r>
              <a:rPr lang="ru-RU" sz="1000" b="1" dirty="0" smtClean="0"/>
              <a:t>- молочный камень</a:t>
            </a:r>
          </a:p>
          <a:p>
            <a:r>
              <a:rPr lang="ru-RU" sz="1000" b="1" dirty="0" smtClean="0"/>
              <a:t>- маститные хлопья</a:t>
            </a:r>
          </a:p>
          <a:p>
            <a:r>
              <a:rPr lang="ru-RU" sz="1000" b="1" dirty="0" smtClean="0"/>
              <a:t>- другие мелкие загрязнения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6986866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Jey\GO\milkfor\ready\logo\logo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01" y="210126"/>
            <a:ext cx="1606041" cy="163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Jey\GO\milkfor\ready\logo\Milkfor_right_blok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0"/>
            <a:ext cx="3384376" cy="272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32440" y="6238168"/>
            <a:ext cx="43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11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369581" y="1517593"/>
            <a:ext cx="4490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92D050"/>
                </a:solidFill>
              </a:rPr>
              <a:t>Базовый и </a:t>
            </a:r>
            <a:r>
              <a:rPr lang="ru-RU" sz="2000" b="1" dirty="0" smtClean="0">
                <a:solidFill>
                  <a:srgbClr val="92D050"/>
                </a:solidFill>
              </a:rPr>
              <a:t>антибактериальный </a:t>
            </a:r>
            <a:endParaRPr lang="ru-RU" sz="2000" b="1" dirty="0">
              <a:solidFill>
                <a:srgbClr val="92D050"/>
              </a:solidFill>
            </a:endParaRPr>
          </a:p>
          <a:p>
            <a:r>
              <a:rPr lang="ru-RU" sz="2000" b="1" dirty="0">
                <a:solidFill>
                  <a:srgbClr val="92D050"/>
                </a:solidFill>
              </a:rPr>
              <a:t>фильтр </a:t>
            </a:r>
            <a:r>
              <a:rPr lang="en-US" sz="2000" b="1" dirty="0" smtClean="0">
                <a:solidFill>
                  <a:srgbClr val="92D050"/>
                </a:solidFill>
              </a:rPr>
              <a:t>MILKFOR</a:t>
            </a:r>
            <a:r>
              <a:rPr lang="ru-RU" sz="2000" b="1" dirty="0">
                <a:solidFill>
                  <a:srgbClr val="92D050"/>
                </a:solidFill>
              </a:rPr>
              <a:t> </a:t>
            </a:r>
            <a:r>
              <a:rPr lang="ru-RU" sz="2000" b="1" dirty="0" smtClean="0">
                <a:solidFill>
                  <a:srgbClr val="92D050"/>
                </a:solidFill>
              </a:rPr>
              <a:t>- </a:t>
            </a:r>
            <a:r>
              <a:rPr lang="ru-RU" sz="2000" b="1" dirty="0">
                <a:solidFill>
                  <a:srgbClr val="92D050"/>
                </a:solidFill>
              </a:rPr>
              <a:t>сравнение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 rot="2713355">
            <a:off x="603994" y="3995521"/>
            <a:ext cx="127492" cy="1270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814757" y="3932784"/>
            <a:ext cx="3757243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Механизм действия ионов серебра заключается в воздействии на бактерии, тормозя темп их развития. Молоко проходя сквозь фильтр </a:t>
            </a:r>
            <a:r>
              <a:rPr lang="en-US" sz="1100" b="1" dirty="0" smtClean="0"/>
              <a:t>MILKFOR Ag+ </a:t>
            </a:r>
            <a:r>
              <a:rPr lang="ru-RU" sz="1100" b="1" dirty="0" smtClean="0"/>
              <a:t> из полипропиленовых нитей обогащенными ионами серебра подвергается бактерицидному (способность убивать микробы) и бактериостатическому (способность препятствовать размножению микробов) воздействию.</a:t>
            </a:r>
          </a:p>
          <a:p>
            <a:r>
              <a:rPr lang="ru-RU" sz="1100" b="1" dirty="0" smtClean="0"/>
              <a:t>Миграция ионов серебра за пределы фильтра </a:t>
            </a:r>
            <a:r>
              <a:rPr lang="en-US" sz="1100" b="1" dirty="0" smtClean="0"/>
              <a:t>MILKFOR Ag</a:t>
            </a:r>
            <a:r>
              <a:rPr lang="ru-RU" sz="1100" b="1" dirty="0" smtClean="0"/>
              <a:t>+ отсутствует. </a:t>
            </a:r>
          </a:p>
          <a:p>
            <a:r>
              <a:rPr lang="ru-RU" sz="1100" b="1" u="sng" dirty="0" smtClean="0"/>
              <a:t>Таким образом антибактериальный фильтр с ионами серебра </a:t>
            </a:r>
            <a:r>
              <a:rPr lang="en-US" sz="1100" b="1" u="sng" dirty="0" smtClean="0"/>
              <a:t>MILKFOR Ag</a:t>
            </a:r>
            <a:r>
              <a:rPr lang="ru-RU" sz="1100" b="1" u="sng" dirty="0" smtClean="0"/>
              <a:t>+ очищает молоко на механическом, клеточном и химическом уровне, не оказывая влияния на полезный биохимический состав и органолептические свойства.</a:t>
            </a:r>
          </a:p>
          <a:p>
            <a:endParaRPr lang="ru-RU" sz="1100" dirty="0" smtClean="0"/>
          </a:p>
          <a:p>
            <a:endParaRPr lang="ru-RU" sz="1100" dirty="0" smtClean="0"/>
          </a:p>
          <a:p>
            <a:r>
              <a:rPr lang="ru-RU" sz="1100" b="1" dirty="0" smtClean="0"/>
              <a:t> </a:t>
            </a:r>
            <a:endParaRPr lang="ru-RU" sz="11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7180742" y="4660274"/>
            <a:ext cx="186812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По результатам лабораторных исследований фильтр с ионами серебра </a:t>
            </a:r>
            <a:r>
              <a:rPr lang="en-US" sz="1100" dirty="0"/>
              <a:t>MILKFOR Ag</a:t>
            </a:r>
            <a:r>
              <a:rPr lang="ru-RU" sz="1100" dirty="0"/>
              <a:t>+ показал эффективность в 1,5 раза выше по сравнению с базовым фильтром тонкой очистки молока </a:t>
            </a:r>
            <a:r>
              <a:rPr lang="en-US" sz="1100" dirty="0"/>
              <a:t>MILKFOR</a:t>
            </a:r>
            <a:r>
              <a:rPr lang="ru-RU" sz="1100" dirty="0"/>
              <a:t>. </a:t>
            </a:r>
          </a:p>
        </p:txBody>
      </p:sp>
      <p:sp>
        <p:nvSpPr>
          <p:cNvPr id="23" name="Прямоугольник 22"/>
          <p:cNvSpPr/>
          <p:nvPr/>
        </p:nvSpPr>
        <p:spPr>
          <a:xfrm rot="2713355">
            <a:off x="609377" y="2591367"/>
            <a:ext cx="127492" cy="1270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820141" y="2546320"/>
            <a:ext cx="41119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 smtClean="0"/>
              <a:t>Базовый фильтр </a:t>
            </a:r>
            <a:r>
              <a:rPr lang="ru-RU" sz="1100" b="1" dirty="0"/>
              <a:t>тонкой очистки молока </a:t>
            </a:r>
            <a:r>
              <a:rPr lang="en-US" sz="1100" b="1" dirty="0" smtClean="0"/>
              <a:t>MILKFOR</a:t>
            </a:r>
            <a:r>
              <a:rPr lang="ru-RU" sz="1100" b="1" dirty="0" smtClean="0"/>
              <a:t> пропускает </a:t>
            </a:r>
            <a:r>
              <a:rPr lang="ru-RU" sz="1100" b="1" dirty="0"/>
              <a:t>молоко без воздействия на его полезный биохимический состав, а механические частицы задерживаются на </a:t>
            </a:r>
            <a:r>
              <a:rPr lang="ru-RU" sz="1100" b="1" dirty="0" smtClean="0"/>
              <a:t>ворсинках </a:t>
            </a:r>
            <a:r>
              <a:rPr lang="ru-RU" sz="1100" b="1" dirty="0"/>
              <a:t>и застревают в каналах.</a:t>
            </a:r>
          </a:p>
          <a:p>
            <a:pPr algn="just"/>
            <a:r>
              <a:rPr lang="ru-RU" sz="1100" b="1" u="sng" dirty="0"/>
              <a:t>Таким образом базовый фильтр </a:t>
            </a:r>
            <a:r>
              <a:rPr lang="en-US" sz="1100" b="1" u="sng" dirty="0"/>
              <a:t>MILKFOR</a:t>
            </a:r>
            <a:r>
              <a:rPr lang="ru-RU" sz="1100" b="1" u="sng" dirty="0"/>
              <a:t> очищает молоко на механическом уровне</a:t>
            </a:r>
            <a:r>
              <a:rPr lang="ru-RU" sz="1100" b="1" u="sng" dirty="0" smtClean="0"/>
              <a:t>.</a:t>
            </a:r>
            <a:endParaRPr lang="ru-RU" sz="1100" b="1" u="sng" dirty="0"/>
          </a:p>
        </p:txBody>
      </p:sp>
      <p:sp>
        <p:nvSpPr>
          <p:cNvPr id="27" name="TextBox 26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049" y="1764594"/>
            <a:ext cx="1511222" cy="22668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728" y="3835739"/>
            <a:ext cx="1556495" cy="23347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578" y="3886210"/>
            <a:ext cx="1357413" cy="23001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230" y="4770592"/>
            <a:ext cx="1409321" cy="110629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097" y="1370172"/>
            <a:ext cx="846436" cy="78884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180742" y="3932784"/>
            <a:ext cx="1868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Фильтр для молока </a:t>
            </a:r>
            <a:r>
              <a:rPr lang="en-US" sz="1100" dirty="0" smtClean="0"/>
              <a:t>MILKFOR Ag+</a:t>
            </a:r>
            <a:r>
              <a:rPr lang="ru-RU" sz="1100" dirty="0" smtClean="0"/>
              <a:t> внесен в реестр инновационных продуктов  РОСНАНО</a:t>
            </a:r>
            <a:endParaRPr lang="ru-RU" sz="1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860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Jey\GO\milkfor\ready\logo\logo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745" y="19187"/>
            <a:ext cx="1298412" cy="132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496755" y="6237312"/>
            <a:ext cx="539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12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33878" y="509771"/>
            <a:ext cx="2422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/>
              <a:t>Меры безопасности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61" y="1340767"/>
            <a:ext cx="8005345" cy="17281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00" r="50000"/>
          <a:stretch/>
        </p:blipFill>
        <p:spPr>
          <a:xfrm>
            <a:off x="579331" y="4001608"/>
            <a:ext cx="6656965" cy="108357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3" name="Picture 2" descr="D:\Garant\фото\фильтры Узбекистан\photo_2015-05-20_15-49-231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21435" r="21718" b="23089"/>
          <a:stretch/>
        </p:blipFill>
        <p:spPr bwMode="auto">
          <a:xfrm>
            <a:off x="6805718" y="2996952"/>
            <a:ext cx="1942746" cy="328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755472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067" y="1581141"/>
            <a:ext cx="1661807" cy="2353534"/>
          </a:xfrm>
          <a:prstGeom prst="rect">
            <a:avLst/>
          </a:prstGeom>
        </p:spPr>
      </p:pic>
      <p:pic>
        <p:nvPicPr>
          <p:cNvPr id="1027" name="Picture 3" descr="D:\Jey\GO\milkfor\ready\logo\logo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38" y="260648"/>
            <a:ext cx="1627149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0"/>
            <a:ext cx="3203848" cy="40016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96755" y="6237312"/>
            <a:ext cx="46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13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398193" y="581779"/>
            <a:ext cx="2494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/>
              <a:t>Патенты и сертификаты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172" y="1556792"/>
            <a:ext cx="1681537" cy="23778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710" y="1581141"/>
            <a:ext cx="1659729" cy="235353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545" y="3918879"/>
            <a:ext cx="1494850" cy="21602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6"/>
          <a:stretch/>
        </p:blipFill>
        <p:spPr>
          <a:xfrm>
            <a:off x="2051720" y="3934676"/>
            <a:ext cx="1478504" cy="21586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" r="3010"/>
          <a:stretch/>
        </p:blipFill>
        <p:spPr>
          <a:xfrm>
            <a:off x="3746314" y="3965134"/>
            <a:ext cx="1473758" cy="21281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0094099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Jey\GO\milkfor\ready\logo\logo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38" y="169185"/>
            <a:ext cx="1627150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0"/>
            <a:ext cx="3203848" cy="40016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96755" y="6237312"/>
            <a:ext cx="46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13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398193" y="581779"/>
            <a:ext cx="2494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/>
              <a:t>Медали и награды</a:t>
            </a:r>
            <a:endParaRPr lang="ru-RU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13" y="1377837"/>
            <a:ext cx="6360674" cy="49064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8962054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713355">
            <a:off x="8483533" y="6187811"/>
            <a:ext cx="457216" cy="45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0"/>
            <a:ext cx="3203848" cy="40016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96755" y="6237312"/>
            <a:ext cx="46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13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398193" y="581779"/>
            <a:ext cx="2494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/>
              <a:t>Медали и награды</a:t>
            </a:r>
            <a:endParaRPr lang="ru-RU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www.milk-filter.ru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эл. почта: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milk-filter@mail.ru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Picture 3" descr="D:\Jey\GO\milkfor\ready\logo\logo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38" y="169185"/>
            <a:ext cx="1627150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130" y="1392695"/>
            <a:ext cx="6384365" cy="5558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2477573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749" y="44624"/>
            <a:ext cx="3431565" cy="27051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99573" y="3068960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Вопросы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www.milk-filter.ru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эл. почта: </a:t>
            </a:r>
            <a:r>
              <a:rPr lang="en-US" sz="1200" dirty="0">
                <a:solidFill>
                  <a:schemeClr val="bg1"/>
                </a:solidFill>
              </a:rPr>
              <a:t>milk-filter@mail.ru</a:t>
            </a:r>
            <a:endParaRPr lang="ru-RU" sz="1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7173594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749" y="44624"/>
            <a:ext cx="3431565" cy="27051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36539" y="3356992"/>
            <a:ext cx="66518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</a:rPr>
              <a:t>Благодарю за внимание!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713" y="6284335"/>
            <a:ext cx="131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www.milk-filter.ru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0192" y="6284335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эл. почта: </a:t>
            </a:r>
            <a:r>
              <a:rPr lang="en-US" sz="1200" dirty="0">
                <a:solidFill>
                  <a:schemeClr val="bg1"/>
                </a:solidFill>
              </a:rPr>
              <a:t>milk-filter@mail.ru</a:t>
            </a:r>
            <a:endParaRPr lang="ru-RU" sz="1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645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2D050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5226</TotalTime>
  <Words>1053</Words>
  <Application>Microsoft Office PowerPoint</Application>
  <PresentationFormat>Экран (4:3)</PresentationFormat>
  <Paragraphs>188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Adobe Heiti Std R</vt:lpstr>
      <vt:lpstr>Arial</vt:lpstr>
      <vt:lpstr>Calibri</vt:lpstr>
      <vt:lpstr>Symbol</vt:lpstr>
      <vt:lpstr>Times New Roman</vt:lpstr>
      <vt:lpstr>Тема Office</vt:lpstr>
      <vt:lpstr>Презентация PowerPoint</vt:lpstr>
      <vt:lpstr>Фильтр тонкой очистки молока MILKFOR Современный инструмент  качественной очистки молока.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Jey</dc:creator>
  <cp:lastModifiedBy>Елена</cp:lastModifiedBy>
  <cp:revision>135</cp:revision>
  <cp:lastPrinted>2018-09-14T10:11:52Z</cp:lastPrinted>
  <dcterms:created xsi:type="dcterms:W3CDTF">2014-02-20T14:17:57Z</dcterms:created>
  <dcterms:modified xsi:type="dcterms:W3CDTF">2018-09-14T12:55:52Z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915E6C7E-D190-4327-B463-B47A5A7A7DE7</vt:lpwstr>
  </property>
  <property fmtid="{D5CDD505-2E9C-101B-9397-08002B2CF9AE}" pid="3" name="ArticulatePath">
    <vt:lpwstr>презентация_ООО ГАРАНТ</vt:lpwstr>
  </property>
</Properties>
</file>