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00711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7CA"/>
          </a:solidFill>
        </a:fill>
      </a:tcStyle>
    </a:wholeTbl>
    <a:band2H>
      <a:tcTxStyle b="def" i="def"/>
      <a:tcStyle>
        <a:tcBdr/>
        <a:fill>
          <a:solidFill>
            <a:srgbClr val="FCEC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F9D7CA"/>
          </a:solidFill>
        </a:fill>
      </a:tcStyle>
    </a:wholeTbl>
    <a:band2H>
      <a:tcTxStyle b="def" i="def"/>
      <a:tcStyle>
        <a:tcBdr/>
        <a:fill>
          <a:solidFill>
            <a:srgbClr val="FCECE6"/>
          </a:solidFill>
        </a:fill>
      </a:tcStyle>
    </a:band2H>
    <a:firstCol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381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381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381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381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381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381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E3DED1"/>
          </a:solidFill>
        </a:fill>
      </a:tcStyle>
    </a:band2H>
    <a:firstCol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3DED1"/>
          </a:solidFill>
        </a:fill>
      </a:tcStyle>
    </a:lastRow>
    <a:fir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38100" cap="flat">
              <a:solidFill>
                <a:srgbClr val="E3DED1"/>
              </a:solidFill>
              <a:prstDash val="solid"/>
              <a:round/>
            </a:ln>
          </a:top>
          <a:bottom>
            <a:ln w="127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E3DED1"/>
        </a:fontRef>
        <a:srgbClr val="E3DED1"/>
      </a:tcTxStyle>
      <a:tcStyle>
        <a:tcBdr>
          <a:left>
            <a:ln w="12700" cap="flat">
              <a:solidFill>
                <a:srgbClr val="E3DED1"/>
              </a:solidFill>
              <a:prstDash val="solid"/>
              <a:round/>
            </a:ln>
          </a:left>
          <a:right>
            <a:ln w="12700" cap="flat">
              <a:solidFill>
                <a:srgbClr val="E3DED1"/>
              </a:solidFill>
              <a:prstDash val="solid"/>
              <a:round/>
            </a:ln>
          </a:right>
          <a:top>
            <a:ln w="12700" cap="flat">
              <a:solidFill>
                <a:srgbClr val="E3DED1"/>
              </a:solidFill>
              <a:prstDash val="solid"/>
              <a:round/>
            </a:ln>
          </a:top>
          <a:bottom>
            <a:ln w="38100" cap="flat">
              <a:solidFill>
                <a:srgbClr val="E3DED1"/>
              </a:solidFill>
              <a:prstDash val="solid"/>
              <a:round/>
            </a:ln>
          </a:bottom>
          <a:insideH>
            <a:ln w="12700" cap="flat">
              <a:solidFill>
                <a:srgbClr val="E3DED1"/>
              </a:solidFill>
              <a:prstDash val="solid"/>
              <a:round/>
            </a:ln>
          </a:insideH>
          <a:insideV>
            <a:ln w="12700" cap="flat">
              <a:solidFill>
                <a:srgbClr val="E3DED1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500" u="none">
                <a:solidFill>
                  <a:srgbClr val="000000"/>
                </a:solidFill>
                <a:latin typeface="Times New Roman"/>
              </a:defRPr>
            </a:pPr>
            <a:r>
              <a:rPr b="1" i="0" strike="noStrike" sz="2500" u="none">
                <a:solidFill>
                  <a:srgbClr val="000000"/>
                </a:solidFill>
                <a:latin typeface="Times New Roman"/>
              </a:rPr>
              <a:t>Доли лидирующих производителей на рынке обычных  молочных смесей</a:t>
            </a:r>
          </a:p>
        </c:rich>
      </c:tx>
      <c:layout>
        <c:manualLayout>
          <c:xMode val="edge"/>
          <c:yMode val="edge"/>
          <c:x val="0"/>
          <c:y val="0"/>
          <c:w val="1"/>
          <c:h val="0.204438"/>
        </c:manualLayout>
      </c:layout>
      <c:overlay val="1"/>
      <c:spPr>
        <a:noFill/>
        <a:effectLst/>
      </c:spPr>
    </c:title>
    <c:autoTitleDeleted val="1"/>
    <c:view3D>
      <c:rotX val="50"/>
      <c:hPercent val="50"/>
      <c:rotY val="0"/>
      <c:depthPercent val="10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76176"/>
          <c:y val="0.204438"/>
          <c:w val="0.376736"/>
          <c:h val="0.654497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30718C">
                <a:alpha val="78000"/>
              </a:srgbClr>
            </a:solidFill>
            <a:ln w="12700" cap="flat">
              <a:noFill/>
              <a:miter lim="400000"/>
            </a:ln>
            <a:effectLst/>
            <a:sp3d prstMaterial="matte"/>
          </c:spPr>
          <c:explosion val="0"/>
          <c:dPt>
            <c:idx val="0"/>
            <c:explosion val="0"/>
            <c:spPr>
              <a:solidFill>
                <a:srgbClr val="30718C">
                  <a:alpha val="78000"/>
                </a:srgbClr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1"/>
            <c:explosion val="0"/>
            <c:spPr>
              <a:solidFill>
                <a:srgbClr val="458B93">
                  <a:alpha val="78000"/>
                </a:srgbClr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2"/>
            <c:explosion val="0"/>
            <c:spPr>
              <a:solidFill>
                <a:srgbClr val="59907F">
                  <a:alpha val="78000"/>
                </a:srgbClr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3"/>
            <c:explosion val="0"/>
            <c:spPr>
              <a:solidFill>
                <a:srgbClr val="5E6B6D">
                  <a:alpha val="78000"/>
                </a:srgbClr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4"/>
            <c:explosion val="0"/>
            <c:spPr>
              <a:solidFill>
                <a:srgbClr val="64838B">
                  <a:alpha val="78000"/>
                </a:srgbClr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Lbls>
            <c:dLbl>
              <c:idx val="0"/>
              <c:numFmt formatCode="0%" sourceLinked="0"/>
              <c:txPr>
                <a:bodyPr/>
                <a:lstStyle/>
                <a:p>
                  <a:pPr>
                    <a:defRPr b="0" i="0" strike="noStrike" sz="1200" u="none">
                      <a:solidFill>
                        <a:srgbClr val="373545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txPr>
                <a:bodyPr/>
                <a:lstStyle/>
                <a:p>
                  <a:pPr>
                    <a:defRPr b="0" i="0" strike="noStrike" sz="1200" u="none">
                      <a:solidFill>
                        <a:srgbClr val="373545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txPr>
                <a:bodyPr/>
                <a:lstStyle/>
                <a:p>
                  <a:pPr>
                    <a:defRPr b="0" i="0" strike="noStrike" sz="1200" u="none">
                      <a:solidFill>
                        <a:srgbClr val="373545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txPr>
                <a:bodyPr/>
                <a:lstStyle/>
                <a:p>
                  <a:pPr>
                    <a:defRPr b="0" i="0" strike="noStrike" sz="1200" u="none">
                      <a:solidFill>
                        <a:srgbClr val="373545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txPr>
                <a:bodyPr/>
                <a:lstStyle/>
                <a:p>
                  <a:pPr>
                    <a:defRPr b="0" i="0" strike="noStrike" sz="1200" u="none">
                      <a:solidFill>
                        <a:srgbClr val="373545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73545"/>
                    </a:solidFill>
                    <a:latin typeface="Trebuchet M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Nestle (NAN 26 %, Netrogen 11%)</c:v>
                </c:pt>
                <c:pt idx="1">
                  <c:v>Nutricia (Nutrilon 21%, Агуша 2 %)</c:v>
                </c:pt>
                <c:pt idx="2">
                  <c:v>Friesland Campina (Friso)</c:v>
                </c:pt>
                <c:pt idx="3">
                  <c:v>Abbott (Similac)</c:v>
                </c:pt>
                <c:pt idx="4">
                  <c:v>Прочие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37.000000</c:v>
                </c:pt>
                <c:pt idx="1">
                  <c:v>23.000000</c:v>
                </c:pt>
                <c:pt idx="2">
                  <c:v>12.000000</c:v>
                </c:pt>
                <c:pt idx="3">
                  <c:v>10.000000</c:v>
                </c:pt>
                <c:pt idx="4">
                  <c:v>18.000000</c:v>
                </c:pt>
              </c:numCache>
            </c:numRef>
          </c:val>
        </c:ser>
      </c:pie3D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12504"/>
          <c:w val="1"/>
          <c:h val="0.087496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200" u="none">
              <a:solidFill>
                <a:srgbClr val="373545"/>
              </a:solidFill>
              <a:latin typeface="Trebuchet MS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view3D>
      <c:rotX val="50"/>
      <c:hPercent val="50"/>
      <c:rotY val="0"/>
      <c:depthPercent val="10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3212"/>
          <c:y val="0.005"/>
          <c:w val="0.476295"/>
          <c:h val="0.705174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3494BA"/>
            </a:solidFill>
            <a:ln w="25400" cap="flat">
              <a:noFill/>
              <a:prstDash val="solid"/>
              <a:round/>
            </a:ln>
            <a:effectLst/>
            <a:sp3d prstMaterial="matte"/>
          </c:spPr>
          <c:explosion val="0"/>
          <c:dPt>
            <c:idx val="0"/>
            <c:explosion val="0"/>
            <c:spPr>
              <a:solidFill>
                <a:srgbClr val="3494BA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1"/>
            <c:explosion val="0"/>
            <c:spPr>
              <a:solidFill>
                <a:srgbClr val="58B6C0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2"/>
            <c:explosion val="0"/>
            <c:spPr>
              <a:solidFill>
                <a:srgbClr val="75BDA7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3"/>
            <c:explosion val="0"/>
            <c:spPr>
              <a:solidFill>
                <a:srgbClr val="7A8C8E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4"/>
            <c:explosion val="0"/>
            <c:spPr>
              <a:solidFill>
                <a:srgbClr val="84ACB6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5"/>
            <c:explosion val="0"/>
            <c:spPr>
              <a:solidFill>
                <a:srgbClr val="2683C6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Pt>
            <c:idx val="6"/>
            <c:explosion val="0"/>
            <c:spPr>
              <a:solidFill>
                <a:srgbClr val="1F5970"/>
              </a:solidFill>
              <a:ln w="25400" cap="flat">
                <a:noFill/>
                <a:prstDash val="solid"/>
                <a:round/>
              </a:ln>
              <a:effectLst/>
              <a:sp3d prstMaterial="matte"/>
            </c:spPr>
          </c:dPt>
          <c:dLbls>
            <c:dLbl>
              <c:idx val="0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" sourceLinked="0"/>
              <c:txPr>
                <a:bodyPr/>
                <a:lstStyle/>
                <a:p>
                  <a:pPr>
                    <a:defRPr b="0" i="0" strike="noStrike" sz="1100" u="none">
                      <a:solidFill>
                        <a:srgbClr val="000000"/>
                      </a:solidFill>
                      <a:latin typeface="Trebuchet MS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Trebuchet M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Фрутоняня</c:v>
                </c:pt>
                <c:pt idx="1">
                  <c:v>Gerber</c:v>
                </c:pt>
                <c:pt idx="2">
                  <c:v>Nutricia</c:v>
                </c:pt>
                <c:pt idx="3">
                  <c:v>Сады придонья</c:v>
                </c:pt>
                <c:pt idx="4">
                  <c:v>Hipp</c:v>
                </c:pt>
                <c:pt idx="5">
                  <c:v>Heinz</c:v>
                </c:pt>
                <c:pt idx="6">
                  <c:v>Бабушкино лукошко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14.000000</c:v>
                </c:pt>
                <c:pt idx="1">
                  <c:v>14.000000</c:v>
                </c:pt>
                <c:pt idx="2">
                  <c:v>14.000000</c:v>
                </c:pt>
                <c:pt idx="3">
                  <c:v>14.000000</c:v>
                </c:pt>
                <c:pt idx="4">
                  <c:v>14.000000</c:v>
                </c:pt>
                <c:pt idx="5">
                  <c:v>13.000000</c:v>
                </c:pt>
                <c:pt idx="6">
                  <c:v>14.000000</c:v>
                </c:pt>
              </c:numCache>
            </c:numRef>
          </c:val>
        </c:ser>
      </c:pie3D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765408"/>
          <c:w val="1"/>
          <c:h val="0.23459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000000"/>
              </a:solidFill>
              <a:latin typeface="Trebuchet MS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Shape 19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23" name="Shape 23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5"/>
          <p:cNvGrpSpPr/>
          <p:nvPr/>
        </p:nvGrpSpPr>
        <p:grpSpPr>
          <a:xfrm>
            <a:off x="622299" y="820736"/>
            <a:ext cx="8826502" cy="5897565"/>
            <a:chOff x="0" y="0"/>
            <a:chExt cx="8826500" cy="5897563"/>
          </a:xfrm>
        </p:grpSpPr>
        <p:sp>
          <p:nvSpPr>
            <p:cNvPr id="33" name="Shape 33"/>
            <p:cNvSpPr/>
            <p:nvPr/>
          </p:nvSpPr>
          <p:spPr>
            <a:xfrm>
              <a:off x="6118369" y="1037575"/>
              <a:ext cx="2708132" cy="4859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9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20211"/>
                  </a:lnTo>
                  <a:lnTo>
                    <a:pt x="18924" y="20211"/>
                  </a:lnTo>
                  <a:lnTo>
                    <a:pt x="18924" y="0"/>
                  </a:lnTo>
                  <a:close/>
                </a:path>
              </a:pathLst>
            </a:custGeom>
            <a:solidFill>
              <a:srgbClr val="323232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Franklin Gothic Book"/>
                  <a:ea typeface="Franklin Gothic Book"/>
                  <a:cs typeface="Franklin Gothic Book"/>
                  <a:sym typeface="Franklin Gothic Book"/>
                </a:defRPr>
              </a:pPr>
            </a:p>
          </p:txBody>
        </p:sp>
        <p:sp>
          <p:nvSpPr>
            <p:cNvPr id="34" name="Shape 34"/>
            <p:cNvSpPr/>
            <p:nvPr/>
          </p:nvSpPr>
          <p:spPr>
            <a:xfrm rot="10800000">
              <a:off x="0" y="0"/>
              <a:ext cx="2708445" cy="4859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fill="norm" stroke="1" extrusionOk="0">
                  <a:moveTo>
                    <a:pt x="18921" y="0"/>
                  </a:moveTo>
                  <a:lnTo>
                    <a:pt x="21596" y="0"/>
                  </a:lnTo>
                  <a:lnTo>
                    <a:pt x="21596" y="21600"/>
                  </a:lnTo>
                  <a:lnTo>
                    <a:pt x="2" y="21600"/>
                  </a:lnTo>
                  <a:cubicBezTo>
                    <a:pt x="-4" y="21095"/>
                    <a:pt x="9" y="20706"/>
                    <a:pt x="2" y="20200"/>
                  </a:cubicBezTo>
                  <a:lnTo>
                    <a:pt x="18921" y="20187"/>
                  </a:lnTo>
                  <a:lnTo>
                    <a:pt x="18921" y="0"/>
                  </a:lnTo>
                  <a:close/>
                </a:path>
              </a:pathLst>
            </a:custGeom>
            <a:solidFill>
              <a:srgbClr val="323232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Franklin Gothic Book"/>
                  <a:ea typeface="Franklin Gothic Book"/>
                  <a:cs typeface="Franklin Gothic Book"/>
                  <a:sym typeface="Franklin Gothic Book"/>
                </a:defRPr>
              </a:pPr>
            </a:p>
          </p:txBody>
        </p:sp>
      </p:grpSp>
      <p:sp>
        <p:nvSpPr>
          <p:cNvPr id="36" name="Shape 36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Shape 38"/>
          <p:cNvSpPr/>
          <p:nvPr>
            <p:ph type="sldNum" sz="quarter" idx="2"/>
          </p:nvPr>
        </p:nvSpPr>
        <p:spPr>
          <a:xfrm>
            <a:off x="9189315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47" name="Shape 47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0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323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6740525" y="1857375"/>
            <a:ext cx="2708275" cy="4860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92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9733"/>
                </a:lnTo>
                <a:lnTo>
                  <a:pt x="18924" y="19733"/>
                </a:lnTo>
                <a:lnTo>
                  <a:pt x="18924" y="0"/>
                </a:lnTo>
                <a:close/>
              </a:path>
            </a:pathLst>
          </a:cu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62" name="Shape 62"/>
          <p:cNvSpPr/>
          <p:nvPr/>
        </p:nvSpPr>
        <p:spPr>
          <a:xfrm>
            <a:off x="6740525" y="1857375"/>
            <a:ext cx="2708275" cy="4860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92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9733"/>
                </a:lnTo>
                <a:lnTo>
                  <a:pt x="18924" y="19733"/>
                </a:lnTo>
                <a:lnTo>
                  <a:pt x="18924" y="0"/>
                </a:lnTo>
                <a:close/>
              </a:path>
            </a:pathLst>
          </a:custGeom>
          <a:solidFill>
            <a:srgbClr val="E3DED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63" name="Shape 63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xfrm>
            <a:off x="9189315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E3DED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74" name="Shape 74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84" name="Shape 84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85" name="Shape 85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95" name="Shape 95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96" name="Shape 96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97" name="Shape 97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8" name="Shape 98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06" name="Shape 106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0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0" y="0"/>
            <a:ext cx="4384675" cy="755967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22" name="Shape 122"/>
          <p:cNvSpPr/>
          <p:nvPr/>
        </p:nvSpPr>
        <p:spPr>
          <a:xfrm>
            <a:off x="4384675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23" name="Shape 123"/>
          <p:cNvSpPr/>
          <p:nvPr/>
        </p:nvSpPr>
        <p:spPr>
          <a:xfrm>
            <a:off x="4384675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24" name="Shape 124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5" name="Shape 125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6" name="Shape 126"/>
          <p:cNvSpPr/>
          <p:nvPr>
            <p:ph type="sldNum" sz="quarter" idx="2"/>
          </p:nvPr>
        </p:nvSpPr>
        <p:spPr>
          <a:xfrm>
            <a:off x="9232178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0" y="0"/>
            <a:ext cx="4384675" cy="755967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34" name="Shape 134"/>
          <p:cNvSpPr/>
          <p:nvPr/>
        </p:nvSpPr>
        <p:spPr>
          <a:xfrm>
            <a:off x="4384675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35" name="Shape 135"/>
          <p:cNvSpPr/>
          <p:nvPr/>
        </p:nvSpPr>
        <p:spPr>
          <a:xfrm>
            <a:off x="4384675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36" name="Shape 136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7" name="Shape 137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8" name="Shape 138"/>
          <p:cNvSpPr/>
          <p:nvPr>
            <p:ph type="sldNum" sz="quarter" idx="2"/>
          </p:nvPr>
        </p:nvSpPr>
        <p:spPr>
          <a:xfrm>
            <a:off x="9232178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46" name="Shape 146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47" name="Shape 147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9" name="Shape 149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57" name="Shape 157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58" name="Shape 158"/>
          <p:cNvSpPr/>
          <p:nvPr>
            <p:ph type="title"/>
          </p:nvPr>
        </p:nvSpPr>
        <p:spPr>
          <a:xfrm>
            <a:off x="1133475" y="755650"/>
            <a:ext cx="7939089" cy="1638300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lnSpc>
                <a:spcPct val="89000"/>
              </a:lnSpc>
              <a:defRPr sz="48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1133475" y="2519361"/>
            <a:ext cx="7939089" cy="3948114"/>
          </a:xfrm>
          <a:prstGeom prst="rect">
            <a:avLst/>
          </a:prstGeom>
        </p:spPr>
        <p:txBody>
          <a:bodyPr lIns="45718" tIns="45718" rIns="45718" bIns="45718"/>
          <a:lstStyle>
            <a:lvl1pPr marL="422275" indent="-422275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1100312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577975" indent="-488950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2108375" indent="-516113" defTabSz="755650">
              <a:lnSpc>
                <a:spcPct val="94000"/>
              </a:lnSpc>
              <a:buClrTx/>
              <a:buSzPct val="100000"/>
              <a:buFont typeface="Helvetica Neue"/>
              <a:buChar char="–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643560" indent="-546473" defTabSz="755650">
              <a:lnSpc>
                <a:spcPct val="94000"/>
              </a:lnSpc>
              <a:buClrTx/>
              <a:buSzPct val="100000"/>
              <a:buFont typeface="Helvetica Neue"/>
              <a:buChar char="■"/>
              <a:defRPr sz="22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0" name="Shape 160"/>
          <p:cNvSpPr/>
          <p:nvPr>
            <p:ph type="sldNum" sz="quarter" idx="2"/>
          </p:nvPr>
        </p:nvSpPr>
        <p:spPr>
          <a:xfrm>
            <a:off x="8892453" y="72166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68" name="Shape 168"/>
          <p:cNvSpPr/>
          <p:nvPr/>
        </p:nvSpPr>
        <p:spPr>
          <a:xfrm>
            <a:off x="395286" y="0"/>
            <a:ext cx="188914" cy="7559675"/>
          </a:xfrm>
          <a:prstGeom prst="rect">
            <a:avLst/>
          </a:prstGeom>
          <a:solidFill>
            <a:srgbClr val="3232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69" name="Shape 169"/>
          <p:cNvSpPr/>
          <p:nvPr>
            <p:ph type="sldNum" sz="quarter" idx="2"/>
          </p:nvPr>
        </p:nvSpPr>
        <p:spPr>
          <a:xfrm>
            <a:off x="9314728" y="70261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0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Num" sz="quarter" idx="2"/>
          </p:nvPr>
        </p:nvSpPr>
        <p:spPr>
          <a:xfrm>
            <a:off x="9314728" y="7026168"/>
            <a:ext cx="259486" cy="239928"/>
          </a:xfrm>
          <a:prstGeom prst="rect">
            <a:avLst/>
          </a:prstGeom>
        </p:spPr>
        <p:txBody>
          <a:bodyPr lIns="45718" tIns="45718" rIns="45718" bIns="45718"/>
          <a:lstStyle>
            <a:lvl1pPr defTabSz="755650">
              <a:defRPr sz="110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8622065" y="945753"/>
            <a:ext cx="566502" cy="944167"/>
          </a:xfrm>
          <a:prstGeom prst="rect">
            <a:avLst/>
          </a:prstGeom>
          <a:solidFill>
            <a:srgbClr val="B01513"/>
          </a:solidFill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45000"/>
              </a:srgbClr>
            </a:outerShdw>
          </a:effectLst>
        </p:spPr>
        <p:txBody>
          <a:bodyPr lIns="45718" tIns="45718" rIns="45718" bIns="45718"/>
          <a:lstStyle/>
          <a:p>
            <a:pPr defTabSz="503766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184" name="Shape 184"/>
          <p:cNvSpPr/>
          <p:nvPr>
            <p:ph type="sldNum" sz="quarter" idx="2"/>
          </p:nvPr>
        </p:nvSpPr>
        <p:spPr>
          <a:xfrm>
            <a:off x="8642557" y="1278750"/>
            <a:ext cx="510531" cy="545431"/>
          </a:xfrm>
          <a:prstGeom prst="rect">
            <a:avLst/>
          </a:prstGeom>
        </p:spPr>
        <p:txBody>
          <a:bodyPr lIns="37765" tIns="37765" rIns="37765" bIns="37765" anchor="b"/>
          <a:lstStyle>
            <a:lvl1pPr algn="ctr" defTabSz="503766">
              <a:defRPr sz="3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0" y="938759"/>
            <a:ext cx="10071100" cy="5671988"/>
            <a:chOff x="0" y="0"/>
            <a:chExt cx="10071099" cy="5671987"/>
          </a:xfrm>
        </p:grpSpPr>
        <p:sp>
          <p:nvSpPr>
            <p:cNvPr id="2" name="Shape 2"/>
            <p:cNvSpPr/>
            <p:nvPr/>
          </p:nvSpPr>
          <p:spPr>
            <a:xfrm>
              <a:off x="7740846" y="6993"/>
              <a:ext cx="1007111" cy="5664995"/>
            </a:xfrm>
            <a:prstGeom prst="line">
              <a:avLst/>
            </a:prstGeom>
            <a:noFill/>
            <a:ln w="3175" cap="rnd">
              <a:solidFill>
                <a:srgbClr val="3494BA">
                  <a:alpha val="70000"/>
                </a:srgbClr>
              </a:solidFill>
              <a:prstDash val="solid"/>
              <a:round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3" name="Shape 3"/>
            <p:cNvSpPr/>
            <p:nvPr/>
          </p:nvSpPr>
          <p:spPr>
            <a:xfrm flipH="1">
              <a:off x="6133579" y="3047994"/>
              <a:ext cx="3934899" cy="2623994"/>
            </a:xfrm>
            <a:prstGeom prst="line">
              <a:avLst/>
            </a:prstGeom>
            <a:noFill/>
            <a:ln w="3175" cap="rnd">
              <a:solidFill>
                <a:srgbClr val="3494BA">
                  <a:alpha val="70000"/>
                </a:srgbClr>
              </a:solidFill>
              <a:prstDash val="solid"/>
              <a:round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4" name="Shape 4"/>
            <p:cNvSpPr/>
            <p:nvPr/>
          </p:nvSpPr>
          <p:spPr>
            <a:xfrm>
              <a:off x="7584281" y="0"/>
              <a:ext cx="2484196" cy="567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rgbClr val="3494BA">
                <a:alpha val="3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5" name="Shape 5"/>
            <p:cNvSpPr/>
            <p:nvPr/>
          </p:nvSpPr>
          <p:spPr>
            <a:xfrm>
              <a:off x="7932842" y="0"/>
              <a:ext cx="2138258" cy="567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4BA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6" name="Shape 6"/>
            <p:cNvSpPr/>
            <p:nvPr/>
          </p:nvSpPr>
          <p:spPr>
            <a:xfrm>
              <a:off x="7378479" y="2524768"/>
              <a:ext cx="2692621" cy="314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276F8C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7" name="Shape 7"/>
            <p:cNvSpPr/>
            <p:nvPr/>
          </p:nvSpPr>
          <p:spPr>
            <a:xfrm>
              <a:off x="7710685" y="0"/>
              <a:ext cx="2357794" cy="567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6F8C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8" name="Shape 8"/>
            <p:cNvSpPr/>
            <p:nvPr/>
          </p:nvSpPr>
          <p:spPr>
            <a:xfrm>
              <a:off x="9002804" y="0"/>
              <a:ext cx="1065673" cy="567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58B6C0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9" name="Shape 9"/>
            <p:cNvSpPr/>
            <p:nvPr/>
          </p:nvSpPr>
          <p:spPr>
            <a:xfrm>
              <a:off x="9036068" y="0"/>
              <a:ext cx="1032408" cy="567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8F98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10" name="Shape 10"/>
            <p:cNvSpPr/>
            <p:nvPr/>
          </p:nvSpPr>
          <p:spPr>
            <a:xfrm>
              <a:off x="8567428" y="2972373"/>
              <a:ext cx="1501050" cy="269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276F8C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11" name="Shape 11"/>
            <p:cNvSpPr/>
            <p:nvPr/>
          </p:nvSpPr>
          <p:spPr>
            <a:xfrm>
              <a:off x="-1" y="3322064"/>
              <a:ext cx="370674" cy="234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3494BA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7766" tIns="37766" rIns="37766" bIns="37766" numCol="1" anchor="t">
              <a:noAutofit/>
            </a:bodyPr>
            <a:lstStyle/>
            <a:p>
              <a:pPr defTabSz="503766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</p:grpSp>
      <p:sp>
        <p:nvSpPr>
          <p:cNvPr id="13" name="Shape 13"/>
          <p:cNvSpPr/>
          <p:nvPr>
            <p:ph type="title"/>
          </p:nvPr>
        </p:nvSpPr>
        <p:spPr>
          <a:xfrm>
            <a:off x="503555" y="1172615"/>
            <a:ext cx="9063990" cy="1094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6" tIns="37766" rIns="37766" bIns="37766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503555" y="2267585"/>
            <a:ext cx="9063990" cy="4343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6" tIns="37766" rIns="37766" bIns="37766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xfrm>
            <a:off x="7452597" y="5985707"/>
            <a:ext cx="208116" cy="202534"/>
          </a:xfrm>
          <a:prstGeom prst="rect">
            <a:avLst/>
          </a:prstGeom>
          <a:ln w="12700">
            <a:miter lim="400000"/>
          </a:ln>
        </p:spPr>
        <p:txBody>
          <a:bodyPr wrap="none" lIns="37766" tIns="37766" rIns="37766" bIns="37766" anchor="ctr">
            <a:spAutoFit/>
          </a:bodyPr>
          <a:lstStyle>
            <a:lvl1pPr algn="r" defTabSz="503766">
              <a:defRPr sz="900">
                <a:solidFill>
                  <a:srgbClr val="3494B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l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800" u="none">
          <a:ln>
            <a:noFill/>
          </a:ln>
          <a:solidFill>
            <a:srgbClr val="3494BA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3429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778668" marR="0" indent="-321468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1208314" marR="0" indent="-293914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17145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21717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26289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30861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35433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4000500" marR="0" indent="-342900" algn="l" defTabSz="503766" latinLnBrk="0">
        <a:lnSpc>
          <a:spcPct val="100000"/>
        </a:lnSpc>
        <a:spcBef>
          <a:spcPts val="1100"/>
        </a:spcBef>
        <a:spcAft>
          <a:spcPts val="0"/>
        </a:spcAft>
        <a:buClr>
          <a:srgbClr val="3494BA"/>
        </a:buClr>
        <a:buSzPct val="80000"/>
        <a:buFont typeface="Wingdings 3"/>
        <a:buChar char=""/>
        <a:tabLst/>
        <a:defRPr b="0" baseline="0" cap="none" i="0" spc="0" strike="noStrike" sz="1800" u="none">
          <a:ln>
            <a:noFill/>
          </a:ln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r" defTabSz="503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 idx="4294967295"/>
          </p:nvPr>
        </p:nvSpPr>
        <p:spPr>
          <a:xfrm>
            <a:off x="391317" y="2627311"/>
            <a:ext cx="9288466" cy="1620839"/>
          </a:xfrm>
          <a:prstGeom prst="rect">
            <a:avLst/>
          </a:prstGeom>
        </p:spPr>
        <p:txBody>
          <a:bodyPr lIns="45718" tIns="45718" rIns="45718" bIns="45718"/>
          <a:lstStyle/>
          <a:p>
            <a:pPr algn="ctr" defTabSz="392936">
              <a:lnSpc>
                <a:spcPct val="89000"/>
              </a:lnSpc>
              <a:defRPr sz="2400">
                <a:solidFill>
                  <a:srgbClr val="848484"/>
                </a:solidFill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algn="ctr" defTabSz="392936">
              <a:lnSpc>
                <a:spcPct val="89000"/>
              </a:lnSpc>
              <a:defRPr b="1" sz="29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Отечественное производство детского питания. Перспективные направления исследований</a:t>
            </a:r>
          </a:p>
        </p:txBody>
      </p:sp>
      <p:sp>
        <p:nvSpPr>
          <p:cNvPr id="201" name="Shape 201"/>
          <p:cNvSpPr/>
          <p:nvPr>
            <p:ph type="body" sz="quarter" idx="4294967295"/>
          </p:nvPr>
        </p:nvSpPr>
        <p:spPr>
          <a:xfrm>
            <a:off x="5281612" y="6097587"/>
            <a:ext cx="8493126" cy="1150939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0" indent="0" defTabSz="498729">
              <a:lnSpc>
                <a:spcPct val="94000"/>
              </a:lnSpc>
              <a:spcBef>
                <a:spcPts val="100"/>
              </a:spcBef>
              <a:buClrTx/>
              <a:buSzTx/>
              <a:buFont typeface="Helvetica Neue"/>
              <a:buNone/>
              <a:defRPr sz="15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Докладчик:</a:t>
            </a:r>
          </a:p>
          <a:p>
            <a:pPr marL="0" indent="0" defTabSz="498729">
              <a:lnSpc>
                <a:spcPct val="94000"/>
              </a:lnSpc>
              <a:spcBef>
                <a:spcPts val="100"/>
              </a:spcBef>
              <a:buClrTx/>
              <a:buSzTx/>
              <a:buFont typeface="Helvetica Neue"/>
              <a:buNone/>
              <a:defRPr sz="15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С.В. Симоненко, д.т.н., директор НИИ Детского питания –</a:t>
            </a:r>
          </a:p>
          <a:p>
            <a:pPr marL="0" indent="0" defTabSz="498729">
              <a:lnSpc>
                <a:spcPct val="94000"/>
              </a:lnSpc>
              <a:spcBef>
                <a:spcPts val="100"/>
              </a:spcBef>
              <a:buClrTx/>
              <a:buSzTx/>
              <a:buFont typeface="Helvetica Neue"/>
              <a:buNone/>
              <a:defRPr sz="15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филиала ФГБУН «ФИЦ питания и биотехнологии»</a:t>
            </a:r>
          </a:p>
        </p:txBody>
      </p:sp>
      <p:pic>
        <p:nvPicPr>
          <p:cNvPr id="202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575" y="-3175"/>
            <a:ext cx="10109200" cy="1885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397935" y="215762"/>
            <a:ext cx="9463204" cy="1233141"/>
          </a:xfrm>
          <a:prstGeom prst="rect">
            <a:avLst/>
          </a:prstGeom>
          <a:gradFill>
            <a:gsLst>
              <a:gs pos="0">
                <a:srgbClr val="FF953E"/>
              </a:gs>
              <a:gs pos="100000">
                <a:schemeClr val="accent6">
                  <a:hueOff val="-456778"/>
                  <a:satOff val="8290"/>
                  <a:lumOff val="24503"/>
                </a:schemeClr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5" tIns="37765" rIns="37765" bIns="37765">
            <a:spAutoFit/>
          </a:bodyPr>
          <a:lstStyle>
            <a:lvl1pPr algn="just">
              <a:defRPr b="1" sz="20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Согласно «Стратегии развития индустрии детских товаров на период до 2020 года», утвержденной распоряжением Правительством РФ от 11 июня 2013 года № 962-р, детское питание является стратегически важным и значимым сегментом рынка детских товаров</a:t>
            </a:r>
          </a:p>
        </p:txBody>
      </p:sp>
      <p:sp>
        <p:nvSpPr>
          <p:cNvPr id="205" name="Shape 205"/>
          <p:cNvSpPr/>
          <p:nvPr/>
        </p:nvSpPr>
        <p:spPr>
          <a:xfrm>
            <a:off x="405030" y="1823804"/>
            <a:ext cx="9449014" cy="86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5" tIns="37765" rIns="37765" bIns="37765">
            <a:spAutoFit/>
          </a:bodyPr>
          <a:lstStyle/>
          <a:p>
            <a:pPr algn="ctr" defTabSz="503766">
              <a:defRPr b="1">
                <a:latin typeface="+mj-lt"/>
                <a:ea typeface="+mj-ea"/>
                <a:cs typeface="+mj-cs"/>
                <a:sym typeface="Times New Roman"/>
              </a:defRPr>
            </a:pPr>
            <a:r>
              <a:t>Прогноз российского производства и импорта по товарным группам индустрии детских товаров в 2012-2020 годах в общем объеме рынка детских товаров в Российской Федерации, </a:t>
            </a:r>
            <a:r>
              <a:rPr b="0"/>
              <a:t>утвержденный распоряжением Правительства  РФ от 11 июня 2013 года № 962-р</a:t>
            </a:r>
          </a:p>
        </p:txBody>
      </p:sp>
      <p:graphicFrame>
        <p:nvGraphicFramePr>
          <p:cNvPr id="206" name="Table 206"/>
          <p:cNvGraphicFramePr/>
          <p:nvPr/>
        </p:nvGraphicFramePr>
        <p:xfrm>
          <a:off x="668783" y="3257791"/>
          <a:ext cx="8580189" cy="282175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1503213"/>
                <a:gridCol w="1928861"/>
                <a:gridCol w="1822946"/>
                <a:gridCol w="2027187"/>
                <a:gridCol w="1980504"/>
              </a:tblGrid>
              <a:tr h="1626600"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 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Российское производство 2012 г.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Российское производство 2020 г.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Импорт, 2012 г.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Импорт, 2020 г.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195154"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Детское питание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i="0" sz="1800"/>
                      </a:pPr>
                      <a:r>
                        <a:rPr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38 %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i="0" sz="1800"/>
                      </a:pPr>
                      <a:r>
                        <a:rPr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70 %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i="0" sz="1800"/>
                      </a:pPr>
                      <a:r>
                        <a:rPr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62 %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503766">
                        <a:lnSpc>
                          <a:spcPct val="107000"/>
                        </a:lnSpc>
                        <a:defRPr i="0" sz="1800"/>
                      </a:pPr>
                      <a:r>
                        <a:rPr sz="22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30 %</a:t>
                      </a:r>
                    </a:p>
                  </a:txBody>
                  <a:tcPr marL="0" marR="0" marT="0" marB="0" anchor="ctr" anchorCtr="0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1775" y="1401762"/>
            <a:ext cx="10528300" cy="439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147113" y="2339495"/>
            <a:ext cx="9562518" cy="459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5" tIns="37765" rIns="37765" bIns="37765">
            <a:spAutoFit/>
          </a:bodyPr>
          <a:lstStyle/>
          <a:p>
            <a:pPr indent="595424" algn="just" defTabSz="503766">
              <a:defRPr b="1">
                <a:latin typeface="+mj-lt"/>
                <a:ea typeface="+mj-ea"/>
                <a:cs typeface="+mj-cs"/>
                <a:sym typeface="Times New Roman"/>
              </a:defRPr>
            </a:pPr>
            <a:r>
              <a:t>В числе основных задач такой политики: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595424" algn="just" defTabSz="503766">
              <a:defRPr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571500" indent="-285750" algn="just" defTabSz="503766">
              <a:buSzPct val="100000"/>
              <a:buFont typeface="Wingdings"/>
              <a:buChar char="✓"/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увеличение доли отечественных товаров для детей на Российском рынке на основе создания современного промышленного производства продуктов детского питания;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71500" indent="-285750" algn="just" defTabSz="503766">
              <a:buSzPct val="100000"/>
              <a:buFont typeface="Wingdings"/>
              <a:buChar char="✓"/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расширение отечественного производства основных видов продовольственного сырья, отвечающего современным требованиям качества и безопасности;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71500" indent="-285750" algn="just" defTabSz="503766">
              <a:buSzPct val="100000"/>
              <a:buFont typeface="Wingdings"/>
              <a:buChar char="✓"/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развитие производства пищевых продуктов, обогащенных незаменимыми компонентами, специализированных продуктов детского питания, продуктов функционального назначения, диетических (лечебных и профилактических) пищевых продуктов и биологически активных добавок к пище, в том числе для питания детей в организованных коллективах;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71500" indent="-285750" algn="just" defTabSz="503766">
              <a:buSzPct val="100000"/>
              <a:buFont typeface="Wingdings"/>
              <a:buChar char="✓"/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развитие производства пищевых ингредиентов и субстанций (витаминов, аминокислот, пищевых добавок, ферментных препаратов, биологически активных веществ, заквасочных и пробиотических препаратов и микроорганизмов, пребиотических волокон, веществ и др.);</a:t>
            </a:r>
          </a:p>
          <a:p>
            <a:pPr marL="571500" indent="-285750" algn="just" defTabSz="503766">
              <a:buSzPct val="100000"/>
              <a:buFont typeface="Wingdings"/>
              <a:buChar char="✓"/>
              <a:defRPr>
                <a:latin typeface="+mj-lt"/>
                <a:ea typeface="+mj-ea"/>
                <a:cs typeface="+mj-cs"/>
                <a:sym typeface="Times New Roman"/>
              </a:defRPr>
            </a:pPr>
            <a:r>
              <a:t>разработка и внедрение в сельскохозяйственное производство и пищевую промышленность инновационных технологий, включая био- и нанотехнологии.</a:t>
            </a:r>
          </a:p>
        </p:txBody>
      </p:sp>
      <p:sp>
        <p:nvSpPr>
          <p:cNvPr id="211" name="Shape 211"/>
          <p:cNvSpPr/>
          <p:nvPr/>
        </p:nvSpPr>
        <p:spPr>
          <a:xfrm>
            <a:off x="407415" y="368165"/>
            <a:ext cx="9256271" cy="1233141"/>
          </a:xfrm>
          <a:prstGeom prst="rect">
            <a:avLst/>
          </a:prstGeom>
          <a:gradFill>
            <a:gsLst>
              <a:gs pos="0">
                <a:srgbClr val="FF953E"/>
              </a:gs>
              <a:gs pos="100000">
                <a:schemeClr val="accent6">
                  <a:hueOff val="-456778"/>
                  <a:satOff val="8290"/>
                  <a:lumOff val="24503"/>
                </a:schemeClr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5" tIns="37765" rIns="37765" bIns="37765">
            <a:spAutoFit/>
          </a:bodyPr>
          <a:lstStyle>
            <a:lvl1pPr algn="just">
              <a:defRPr b="1" sz="20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Согласно основам государственной политики РФ в области здорового питания населения на период до 2020 года целями государственной политики являются сохранение и укрепление здоровья населения, профилактика заболеваний, обусловленных неполноценным и несбалансированным питанием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5611" y="1189037"/>
            <a:ext cx="6985002" cy="5108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8212" y="682625"/>
            <a:ext cx="8424864" cy="6267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412" y="536575"/>
            <a:ext cx="9070976" cy="641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hape 217"/>
          <p:cNvSpPr/>
          <p:nvPr/>
        </p:nvSpPr>
        <p:spPr>
          <a:xfrm>
            <a:off x="2160586" y="6011862"/>
            <a:ext cx="2640564" cy="241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755650">
              <a:defRPr sz="1000">
                <a:latin typeface="Calibri"/>
                <a:ea typeface="Calibri"/>
                <a:cs typeface="Calibri"/>
                <a:sym typeface="Calibri"/>
              </a:defRPr>
            </a:pPr>
            <a:r>
              <a:t>*данные по объемам производства 2016 г.</a:t>
            </a:r>
            <a:r>
              <a:rPr>
                <a:latin typeface="Franklin Gothic Book"/>
                <a:ea typeface="Franklin Gothic Book"/>
                <a:cs typeface="Franklin Gothic Book"/>
                <a:sym typeface="Franklin Gothic Book"/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Table 219"/>
          <p:cNvGraphicFramePr/>
          <p:nvPr/>
        </p:nvGraphicFramePr>
        <p:xfrm>
          <a:off x="792162" y="466725"/>
          <a:ext cx="8496301" cy="68516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03650"/>
                <a:gridCol w="4692650"/>
              </a:tblGrid>
              <a:tr h="328612">
                <a:tc>
                  <a:txBody>
                    <a:bodyPr/>
                    <a:lstStyle/>
                    <a:p>
                      <a:pPr algn="ctr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Регион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9B268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Направление производства, объем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9B268"/>
                    </a:solidFill>
                  </a:tcPr>
                </a:tc>
              </a:tr>
              <a:tr h="293687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Центральный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88106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Тверская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Молочные продукты, в т.ч. сухие  безлактозные и низколактозные </a:t>
                      </a:r>
                    </a:p>
                    <a:p>
                      <a:pPr algn="just" defTabSz="755650">
                        <a:lnSpc>
                          <a:spcPct val="107000"/>
                        </a:lnSpc>
                        <a:defRPr i="0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(~400 т/год)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Белгородская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 (~1 тыс. т/сут.)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Северо-Западный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65881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Новгородская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Овощные продукты прикорма  (15 т/смена);</a:t>
                      </a:r>
                    </a:p>
                    <a:p>
                      <a:pPr algn="just" defTabSz="755650">
                        <a:lnSpc>
                          <a:spcPct val="107000"/>
                        </a:lnSpc>
                        <a:defRPr i="0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Молочные продукты (2 тыс.тонн/год)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Вологодская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Детские смеси (24 тыс.т/год)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3687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Сибирский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32861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Омская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3687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Приволжский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587375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Пензенская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Диетические и лечебно-профилактические продукты (~15 т/сут.)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5881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Республика Марий Эл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 (переработка до 60 тонн молока в сутки)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2861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Республика Татарстан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3687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Уральский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Свердловская область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 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3687">
                <a:tc gridSpan="2">
                  <a:txBody>
                    <a:bodyPr/>
                    <a:lstStyle/>
                    <a:p>
                      <a:pPr algn="l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b="1" i="1"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Южный федеральный округ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CC9A"/>
                    </a:solidFill>
                  </a:tcPr>
                </a:tc>
                <a:tc hMerge="1">
                  <a:tcPr/>
                </a:tc>
              </a:tr>
              <a:tr h="328612"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Краснодарский край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755650">
                        <a:lnSpc>
                          <a:spcPct val="107000"/>
                        </a:lnSpc>
                        <a:defRPr i="0" sz="1800"/>
                      </a:pPr>
                      <a:r>
                        <a:rPr sz="1400">
                          <a:solidFill>
                            <a:srgbClr val="474747"/>
                          </a:solidFill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Молочные продукты (25 т/сут.)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0586" y="104775"/>
            <a:ext cx="5256214" cy="7400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8475" y="1762125"/>
            <a:ext cx="6826250" cy="4827588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/>
          <p:nvPr/>
        </p:nvSpPr>
        <p:spPr>
          <a:xfrm>
            <a:off x="1295400" y="827087"/>
            <a:ext cx="7775575" cy="739969"/>
          </a:xfrm>
          <a:prstGeom prst="rect">
            <a:avLst/>
          </a:prstGeom>
          <a:gradFill>
            <a:gsLst>
              <a:gs pos="0">
                <a:srgbClr val="FF953E"/>
              </a:gs>
              <a:gs pos="100000">
                <a:schemeClr val="accent6">
                  <a:hueOff val="-456778"/>
                  <a:satOff val="8290"/>
                  <a:lumOff val="24503"/>
                </a:schemeClr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2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Распределение продукции для детского лечебного питания из утвержденного списка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E8E8E8"/>
            </a:gs>
            <a:gs pos="92999">
              <a:srgbClr val="E8E8E8"/>
            </a:gs>
            <a:gs pos="100000">
              <a:srgbClr val="B0C6E1"/>
            </a:gs>
          </a:gsLst>
          <a:lin ang="16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431800" y="250824"/>
            <a:ext cx="9217025" cy="7595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только в ЦФО ассортимент детского питания включает все категории продуктов на мясной, молочной, рыбной, злаковой, плодоовощной основах, а также лечебно-профилактические и лечебные;</a:t>
            </a:r>
          </a:p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зарегистрированные в госреестре продукты  для питания детей дошкольного и школьного возраста не выпускаются или выпускаются  предприятиями в малых объемах;</a:t>
            </a:r>
          </a:p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производство продуктов лечебно-профилактической направленности развивается медленно и требует разработки и внедрения в более широком масштабе;</a:t>
            </a:r>
          </a:p>
          <a:p>
            <a:pPr marL="285750" indent="-285750" algn="just" defTabSz="755650">
              <a:lnSpc>
                <a:spcPct val="107000"/>
              </a:lnSpc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285750" indent="-285750" algn="just" defTabSz="755650">
              <a:lnSpc>
                <a:spcPct val="107000"/>
              </a:lnSpc>
              <a:buSzPct val="100000"/>
              <a:buFont typeface="Wingdings"/>
              <a:buChar char="✓"/>
              <a:defRPr b="1" sz="24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развитие производства высококачественных продуктов  для питания детей, в том числе лечебной и лечебно-профилактической направленности остается актуальным и важным направлением для обеспечения здоровья и полноценного развития будущего поколения.</a:t>
            </a:r>
          </a:p>
          <a:p>
            <a:pPr marL="285750" indent="-285750" algn="just" defTabSz="755650">
              <a:lnSpc>
                <a:spcPct val="107000"/>
              </a:lnSpc>
              <a:defRPr b="1" i="1" sz="2000"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285750" indent="-285750" algn="just" defTabSz="755650">
              <a:lnSpc>
                <a:spcPct val="107000"/>
              </a:lnSpc>
              <a:defRPr b="1" i="1" sz="2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Table 228"/>
          <p:cNvGraphicFramePr/>
          <p:nvPr/>
        </p:nvGraphicFramePr>
        <p:xfrm>
          <a:off x="359582" y="592772"/>
          <a:ext cx="9478355" cy="673845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4651453"/>
                <a:gridCol w="775241"/>
                <a:gridCol w="775241"/>
                <a:gridCol w="775241"/>
                <a:gridCol w="861379"/>
                <a:gridCol w="775241"/>
                <a:gridCol w="861379"/>
              </a:tblGrid>
              <a:tr h="393820">
                <a:tc>
                  <a:txBody>
                    <a:bodyPr/>
                    <a:lstStyle/>
                    <a:p>
                      <a:pPr algn="ctr">
                        <a:defRPr i="0" sz="1800">
                          <a:latin typeface="Trebuchet MS"/>
                          <a:ea typeface="Trebuchet MS"/>
                          <a:cs typeface="Trebuchet MS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AA7942"/>
                      </a:solidFill>
                      <a:miter lim="400000"/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2011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2012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2014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2015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2016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AA7942"/>
                      </a:solidFill>
                      <a:miter lim="400000"/>
                    </a:lnR>
                    <a:lnT w="3175">
                      <a:solidFill>
                        <a:srgbClr val="AA7942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</a:tr>
              <a:tr h="6343097"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 sz="1400"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Изделия хлебобулочные для детского питания (для детей дошкольного и школьного  возраста), т
Продукты для детей раннего возраста мясные (мясосодержащие) специализированные, тыс.условных банок
Продукты гомогенизированные из мяса, мясных субпродуктов или крови, кроме колбасных изделий, для детского питания, тыс.условных банок
Питание детское – консервы мясные, плодоовощные и фруктовые гомогенизированные, млн.условных банок
Овощи гомогенизированные консервированные без уксуса, незамороженные для детского питания, тыс.условных банок
Смеси пищевых продуктов гомогенизированные для детского питания, млн.условных банок
Продукты плодово-ягодные гомогенизированные для детского питания, млн.условных банок
Питание детское – смеси на гречневом, рисовом, овсяном отварах, т
Соки для детей, млн. условных банок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AA7942"/>
                      </a:solidFill>
                      <a:miter lim="400000"/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4524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1844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72,2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409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2011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21,1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115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2631</a:t>
                      </a: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8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3439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3947
1264
55,1
500
2630
19,8
134
3226
2848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4071
1878
462
547
3589
20,1
127
2974
2786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3852
2984
519
636
5096
23,3
153
180
2715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2851
5442
617
681
7544
22,7
163
301
2697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800"/>
                      </a:pPr>
                      <a:r>
                        <a:rPr>
                          <a:latin typeface="+mj-lt"/>
                          <a:ea typeface="+mj-ea"/>
                          <a:cs typeface="+mj-cs"/>
                          <a:sym typeface="Times New Roman"/>
                        </a:rPr>
                        <a:t>2572
7490
543
656
8838
19,2
174
243
2651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AA7942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AA7942"/>
                      </a:solidFill>
                      <a:miter lim="400000"/>
                    </a:lnB>
                    <a:solidFill>
                      <a:srgbClr val="CCDCE6"/>
                    </a:solidFill>
                  </a:tcPr>
                </a:tc>
              </a:tr>
            </a:tbl>
          </a:graphicData>
        </a:graphic>
      </p:graphicFrame>
      <p:sp>
        <p:nvSpPr>
          <p:cNvPr id="229" name="Shape 229"/>
          <p:cNvSpPr/>
          <p:nvPr>
            <p:ph type="title" idx="4294967295"/>
          </p:nvPr>
        </p:nvSpPr>
        <p:spPr>
          <a:xfrm>
            <a:off x="1144586" y="22224"/>
            <a:ext cx="9158289" cy="433389"/>
          </a:xfrm>
          <a:prstGeom prst="rect">
            <a:avLst/>
          </a:prstGeom>
        </p:spPr>
        <p:txBody>
          <a:bodyPr lIns="45718" tIns="45718" rIns="45718" bIns="45718"/>
          <a:lstStyle>
            <a:lvl1pPr defTabSz="732980">
              <a:lnSpc>
                <a:spcPct val="89000"/>
              </a:lnSpc>
              <a:defRPr b="1" sz="2522">
                <a:solidFill>
                  <a:srgbClr val="000000"/>
                </a:solid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Производство продуктов детского питания в России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1" name="Table 231"/>
          <p:cNvGraphicFramePr/>
          <p:nvPr/>
        </p:nvGraphicFramePr>
        <p:xfrm>
          <a:off x="266404" y="795972"/>
          <a:ext cx="9541467" cy="647343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4682436"/>
                <a:gridCol w="780405"/>
                <a:gridCol w="780405"/>
                <a:gridCol w="780405"/>
                <a:gridCol w="867117"/>
                <a:gridCol w="825257"/>
                <a:gridCol w="822265"/>
              </a:tblGrid>
              <a:tr h="404155">
                <a:tc>
                  <a:txBody>
                    <a:bodyPr/>
                    <a:lstStyle/>
                    <a:p>
                      <a:pPr algn="ctr">
                        <a:defRPr i="0" sz="1800">
                          <a:latin typeface="Trebuchet MS"/>
                          <a:ea typeface="Trebuchet MS"/>
                          <a:cs typeface="Trebuchet MS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2011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2012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2014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2015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i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2016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3175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3494BA"/>
                    </a:solidFill>
                  </a:tcPr>
                </a:tc>
              </a:tr>
              <a:tr h="6068541">
                <a:tc>
                  <a:txBody>
                    <a:bodyPr/>
                    <a:lstStyle/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Молоко питьевое для детского питания, тыс.т,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в том числе молоко питьевое для питания детей раннего возраста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Молоко сухое для питания детей раннего возраста, 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Смеси сухие молочные для детей раннего возраста, 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Творог для детского питания, 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Творог для питания детей раннего возраста, тыс.т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Продукты кисломолочные для детского питания, в том числе для питания детей раннего возраста, тыс.т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Питание детское на молочной основе жидкое или пастообразное, 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Питание детское на молочной основе сухое, т</a:t>
                      </a: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4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Питание детское на мучной основе сухое, тыс.т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64,9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64,7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8011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9439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41,4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25,5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47,2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2323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1605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9,6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75,5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71,2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8267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8701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54,2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29,1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50,2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3613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2775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10,4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87,3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80,1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9780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7017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69,1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32,4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59,2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5265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3796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10,0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93,4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81,7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10646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4720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730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37,2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62,1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8718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3706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13,3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79,6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69,7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12408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4831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673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45,8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66,1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13453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3969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16,0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63,4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51,2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10281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3952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1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119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45,8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63,8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13173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4628</a:t>
                      </a: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</a:p>
                    <a:p>
                      <a:pPr algn="ctr">
                        <a:defRPr i="0" sz="1600">
                          <a:latin typeface="+mj-lt"/>
                          <a:ea typeface="+mj-ea"/>
                          <a:cs typeface="+mj-cs"/>
                          <a:sym typeface="Times New Roman"/>
                        </a:defRPr>
                      </a:pPr>
                      <a:r>
                        <a:t>16,9</a:t>
                      </a:r>
                    </a:p>
                  </a:txBody>
                  <a:tcPr marL="45720" marR="45720" marT="45720" marB="45720" anchor="t" anchorCtr="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</a:lnB>
                    <a:solidFill>
                      <a:srgbClr val="CCDCE6"/>
                    </a:solidFill>
                  </a:tcPr>
                </a:tc>
              </a:tr>
            </a:tbl>
          </a:graphicData>
        </a:graphic>
      </p:graphicFrame>
      <p:sp>
        <p:nvSpPr>
          <p:cNvPr id="232" name="Shape 232"/>
          <p:cNvSpPr/>
          <p:nvPr/>
        </p:nvSpPr>
        <p:spPr>
          <a:xfrm>
            <a:off x="361177" y="201931"/>
            <a:ext cx="9384912" cy="421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Производство продуктов детского питания в России (продолжение)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" name="Chart 234"/>
          <p:cNvGraphicFramePr/>
          <p:nvPr/>
        </p:nvGraphicFramePr>
        <p:xfrm>
          <a:off x="389561" y="349545"/>
          <a:ext cx="9244769" cy="47415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5" name="Shape 235"/>
          <p:cNvSpPr/>
          <p:nvPr/>
        </p:nvSpPr>
        <p:spPr>
          <a:xfrm>
            <a:off x="527158" y="5438407"/>
            <a:ext cx="8969574" cy="1384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7766" tIns="37766" rIns="37766" bIns="37766">
            <a:spAutoFit/>
          </a:bodyPr>
          <a:lstStyle>
            <a:lvl1pPr defTabSz="503766">
              <a:defRPr sz="22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На  рынке  специальных  молочных  смесей  (потребление  которых  обусловлено медицинскими показаниями ребенка) лидером является Friesland Campina (Friso – 37 %), за ней следуют Nutricia (Nutrilon – 26 %) и Mead Johnson (Nutramigen – 23 %).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781030" y="698273"/>
            <a:ext cx="8509041" cy="454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7766" tIns="37766" rIns="37766" bIns="37766">
            <a:spAutoFit/>
          </a:bodyPr>
          <a:lstStyle>
            <a:lvl1pPr defTabSz="503766">
              <a:defRPr b="1" sz="27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Лидирующие производители на рынке детского пюре </a:t>
            </a:r>
          </a:p>
        </p:txBody>
      </p:sp>
      <p:graphicFrame>
        <p:nvGraphicFramePr>
          <p:cNvPr id="238" name="Chart 238"/>
          <p:cNvGraphicFramePr/>
          <p:nvPr/>
        </p:nvGraphicFramePr>
        <p:xfrm>
          <a:off x="1534999" y="2235377"/>
          <a:ext cx="6986099" cy="360256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>
            <a:off x="57885" y="211973"/>
            <a:ext cx="9784114" cy="653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indent="450215" algn="just">
              <a:lnSpc>
                <a:spcPct val="107000"/>
              </a:lnSpc>
              <a:tabLst>
                <a:tab pos="660400" algn="l"/>
              </a:tabLst>
              <a:defRPr b="1" sz="1600">
                <a:latin typeface="+mj-lt"/>
                <a:ea typeface="+mj-ea"/>
                <a:cs typeface="+mj-cs"/>
                <a:sym typeface="Times New Roman"/>
              </a:defRPr>
            </a:pPr>
            <a:r>
              <a:t>Перспективны</a:t>
            </a:r>
            <a:r>
              <a:rPr sz="1500"/>
              <a:t>м направлением исследований в области совершенствования продуктов детского питания является разработка инновационных технологий продуктов детского питания, которая включает в себя:</a:t>
            </a:r>
            <a:endParaRPr sz="1500"/>
          </a:p>
          <a:p>
            <a:pPr indent="450215" algn="just">
              <a:lnSpc>
                <a:spcPct val="107000"/>
              </a:lnSpc>
              <a:tabLst>
                <a:tab pos="660400" algn="l"/>
              </a:tabLst>
              <a:defRPr b="1" sz="1600">
                <a:latin typeface="+mj-lt"/>
                <a:ea typeface="+mj-ea"/>
                <a:cs typeface="+mj-cs"/>
                <a:sym typeface="Times New Roman"/>
              </a:defRPr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Wingdings"/>
              <a:buChar char="▪"/>
              <a:defRPr sz="1500">
                <a:latin typeface="+mj-lt"/>
                <a:ea typeface="+mj-ea"/>
                <a:cs typeface="+mj-cs"/>
                <a:sym typeface="Times New Roman"/>
              </a:defRPr>
            </a:pPr>
            <a:r>
              <a:t>разработку принципиально новых технологий и оборудования, обеспечивающих глубокую, комплексную, энерго- и ресурсосберегающую переработку сельскохозяйственного сырья на основе современных физико- химических и электрофизических способов (в том числе мембранные, экструзионно-гидролитические, гипербарические, кавитационные и биотехнологические способы) для создания экологически безопасного производства социально значимых пищевых продуктов с различными функциональными свойствами;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Wingdings"/>
              <a:buChar char="▪"/>
              <a:defRPr sz="1500">
                <a:latin typeface="+mj-lt"/>
                <a:ea typeface="+mj-ea"/>
                <a:cs typeface="+mj-cs"/>
                <a:sym typeface="Times New Roman"/>
              </a:defRPr>
            </a:pPr>
            <a:r>
              <a:t>создание на основе новейших достижений генетики, микробиологии, нанотехнологий и информатики, современных принципов пищевой комбинаторики технологий производства качественно новых, импортозамещающих пищевых продуктов с направленным изменением состава и свойств, с использованием нано- и микрокапсул для адресной доставки биологически активных веществ в продукты массового потребления для детей различных возрастных групп, продукты лечебно-профилактического назначения;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Wingdings"/>
              <a:buChar char="▪"/>
              <a:defRPr sz="1500">
                <a:latin typeface="+mj-lt"/>
                <a:ea typeface="+mj-ea"/>
                <a:cs typeface="+mj-cs"/>
                <a:sym typeface="Times New Roman"/>
              </a:defRPr>
            </a:pPr>
            <a:r>
              <a:t>совершенствование биотехнологических процессов переработки сельскохозяйственного сырья, получения новых видов продуктов повышенной пищевой и биологической ценности с использованием высокоактивных рекомбинантных и мутантных штаммов и консорциумов микроорганизмов - продуцентов ферментов, незаменимых аминокислот, бактериоцинов, витаминов и других биологически активных веществ;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Wingdings"/>
              <a:buChar char="▪"/>
              <a:defRPr sz="1500">
                <a:latin typeface="+mj-lt"/>
                <a:ea typeface="+mj-ea"/>
                <a:cs typeface="+mj-cs"/>
                <a:sym typeface="Times New Roman"/>
              </a:defRPr>
            </a:pPr>
            <a:r>
              <a:t> создание биокаталитических и биосинтетических технологий производства функциональных продуктов питания с использованием биологически активных добавок иммуномодулирующего, антиоксидантного и биокоррегирующего действия, пре- и пробиотиков для предупреждения различных заболеваний и укрепления защитных функций организма, снижения риска воздействия вредных веществ, в том числе для населения, проживающего в зонах экологического неблагополучия;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Wingdings"/>
              <a:buChar char="▪"/>
              <a:defRPr sz="1500">
                <a:latin typeface="+mj-lt"/>
                <a:ea typeface="+mj-ea"/>
                <a:cs typeface="+mj-cs"/>
                <a:sym typeface="Times New Roman"/>
              </a:defRPr>
            </a:pPr>
            <a:r>
              <a:t> разработка научных основ прижизненного формирования заданных качественных и функциональных характеристик сырья животного и растительного происхождения с целью создания дифференцированных технологий его переработки и хранения для обеспечения стабильного качества, хранимоспособности и минимизации потерь целевой продукции; разработка интегральной системы мониторинга, управления, контроля, прослеживания безопасности и качества сырья и готовых продуктов на всех этапах, включая производство, хранение, транспортирование и реализацию.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/>
        </p:nvSpPr>
        <p:spPr>
          <a:xfrm>
            <a:off x="245492" y="170134"/>
            <a:ext cx="9580117" cy="6609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indent="449580" algn="just">
              <a:lnSpc>
                <a:spcPct val="107000"/>
              </a:lnSpc>
              <a:defRPr b="1" sz="2000">
                <a:latin typeface="+mj-lt"/>
                <a:ea typeface="+mj-ea"/>
                <a:cs typeface="+mj-cs"/>
                <a:sym typeface="Times New Roman"/>
              </a:defRPr>
            </a:pPr>
            <a:r>
              <a:t>Задачи стоящие перед индустрией детского питания для повышения качества продуктов:</a:t>
            </a:r>
          </a:p>
          <a:p>
            <a:pPr indent="449580" algn="just">
              <a:lnSpc>
                <a:spcPct val="107000"/>
              </a:lnSpc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indent="449580" algn="just">
              <a:lnSpc>
                <a:spcPct val="107000"/>
              </a:lnSpc>
              <a:defRPr sz="2000">
                <a:latin typeface="+mj-lt"/>
                <a:ea typeface="+mj-ea"/>
                <a:cs typeface="+mj-cs"/>
                <a:sym typeface="Times New Roman"/>
              </a:defRPr>
            </a:pPr>
            <a:r>
              <a:t>- создание технологий, предполагающих интегральный контроль и регулирование качества сырья, полуфабрикатов и готовых продуктов питания на всех стадиях производства, транспортировки и хранения;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449580" algn="just">
              <a:lnSpc>
                <a:spcPct val="107000"/>
              </a:lnSpc>
              <a:defRPr sz="2000">
                <a:latin typeface="+mj-lt"/>
                <a:ea typeface="+mj-ea"/>
                <a:cs typeface="+mj-cs"/>
                <a:sym typeface="Times New Roman"/>
              </a:defRPr>
            </a:pPr>
            <a:r>
              <a:t>- осуществление типовых промышленно-производственных операций на функциональных единицах оборудования, исключающих возможность обсеменения продукта из окружающей среды или производственного персонала;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449580" algn="just">
              <a:lnSpc>
                <a:spcPct val="107000"/>
              </a:lnSpc>
              <a:defRPr sz="2000">
                <a:latin typeface="+mj-lt"/>
                <a:ea typeface="+mj-ea"/>
                <a:cs typeface="+mj-cs"/>
                <a:sym typeface="Times New Roman"/>
              </a:defRPr>
            </a:pPr>
            <a:r>
              <a:t>- необходимость оснащения функционально-технологического оборудования комплексом приборов и систем автоматики, обеспечивающих поддержание параметров, регламентируемых технологическими процессами;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449580" algn="just">
              <a:lnSpc>
                <a:spcPct val="107000"/>
              </a:lnSpc>
              <a:defRPr sz="2000">
                <a:latin typeface="+mj-lt"/>
                <a:ea typeface="+mj-ea"/>
                <a:cs typeface="+mj-cs"/>
                <a:sym typeface="Times New Roman"/>
              </a:defRPr>
            </a:pPr>
            <a:r>
              <a:t>-  внедрение биотехнологий, технологий замкнутого цикла с более эффективной выработкой целевого продукта, с сокращением потерь сырья, производством пищевых и продуктов с различными функциональными свойствами, что позволит повысить степень переработки сырья, расширить ассортимент выпускаемой продукции и решить экологические проблемы;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449580" algn="just">
              <a:lnSpc>
                <a:spcPct val="107000"/>
              </a:lnSpc>
              <a:defRPr sz="2000">
                <a:latin typeface="+mj-lt"/>
                <a:ea typeface="+mj-ea"/>
                <a:cs typeface="+mj-cs"/>
                <a:sym typeface="Times New Roman"/>
              </a:defRPr>
            </a:pPr>
            <a:r>
              <a:t>- обеспечение продукции упаковкой, которая позволит сохранить ее качество и безопасность, создание и внедрение в производство новых упаковочных материалов с антимикробными добавками, которые продлевают срок годности продукции, в том числе биоразлагаемой упаковки.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/>
        </p:nvSpPr>
        <p:spPr>
          <a:xfrm>
            <a:off x="174570" y="1965541"/>
            <a:ext cx="9721961" cy="2205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>
              <a:defRPr sz="3600">
                <a:solidFill>
                  <a:srgbClr val="4F2F4E"/>
                </a:solid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r>
              <a:t>     Основной задачей производства детского питания является обеспечение детского организма всеми необходимыми питательными веществами для полноценного роста и развития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01875" y="0"/>
            <a:ext cx="547687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title" idx="4294967295"/>
          </p:nvPr>
        </p:nvSpPr>
        <p:spPr>
          <a:xfrm>
            <a:off x="2362200" y="4570857"/>
            <a:ext cx="5153025" cy="1918843"/>
          </a:xfrm>
          <a:prstGeom prst="rect">
            <a:avLst/>
          </a:prstGeom>
        </p:spPr>
        <p:txBody>
          <a:bodyPr lIns="45718" tIns="45718" rIns="45718" bIns="45718"/>
          <a:lstStyle/>
          <a:p>
            <a:pPr algn="ctr" defTabSz="598474">
              <a:lnSpc>
                <a:spcPct val="89000"/>
              </a:lnSpc>
              <a:defRPr b="1" sz="1619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Контактная информация:</a:t>
            </a:r>
            <a:br/>
            <a:br/>
            <a:r>
              <a:t>Тел./факс: (49831)30396</a:t>
            </a:r>
            <a:br/>
            <a:r>
              <a:t>Адрес: Московская область, </a:t>
            </a:r>
            <a:br/>
            <a:r>
              <a:t>г. Истра, ул. Московская, 48</a:t>
            </a:r>
            <a:br/>
            <a:r>
              <a:t>e-mail: info@niidp.ru</a:t>
            </a:r>
            <a:br/>
            <a:br/>
          </a:p>
        </p:txBody>
      </p:sp>
      <p:sp>
        <p:nvSpPr>
          <p:cNvPr id="249" name="Shape 249"/>
          <p:cNvSpPr/>
          <p:nvPr>
            <p:ph type="body" sz="quarter" idx="4294967295"/>
          </p:nvPr>
        </p:nvSpPr>
        <p:spPr>
          <a:xfrm>
            <a:off x="693737" y="2454275"/>
            <a:ext cx="8693151" cy="1220788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0" indent="0" algn="ctr" defTabSz="755650">
              <a:lnSpc>
                <a:spcPct val="94000"/>
              </a:lnSpc>
              <a:buClrTx/>
              <a:buSzTx/>
              <a:buFont typeface="Helvetica Neue"/>
              <a:buNone/>
              <a:defRPr sz="2600">
                <a:solidFill>
                  <a:srgbClr val="00B0F0"/>
                </a:solidFill>
                <a:latin typeface="+mj-lt"/>
                <a:ea typeface="+mj-ea"/>
                <a:cs typeface="+mj-cs"/>
                <a:sym typeface="Times New Roman"/>
              </a:defRPr>
            </a:pPr>
          </a:p>
          <a:p>
            <a:pPr marL="0" indent="0" algn="ctr" defTabSz="755650">
              <a:lnSpc>
                <a:spcPct val="94000"/>
              </a:lnSpc>
              <a:buClrTx/>
              <a:buSzTx/>
              <a:buFont typeface="Helvetica Neue"/>
              <a:buNone/>
              <a:defRPr b="1" sz="4000">
                <a:solidFill>
                  <a:srgbClr val="474747"/>
                </a:solidFill>
                <a:latin typeface="+mj-lt"/>
                <a:ea typeface="+mj-ea"/>
                <a:cs typeface="+mj-cs"/>
                <a:sym typeface="Times New Roman"/>
              </a:defRPr>
            </a:pPr>
            <a:r>
              <a:t>СПАСИБО ЗА ВНИМАНИЕ 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rop">
  <a:themeElements>
    <a:clrScheme name="Crop">
      <a:dk1>
        <a:srgbClr val="000000"/>
      </a:dk1>
      <a:lt1>
        <a:srgbClr val="E3DED1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Crop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3DED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rop">
  <a:themeElements>
    <a:clrScheme name="Cro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Crop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3DED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