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5" r:id="rId1"/>
  </p:sldMasterIdLst>
  <p:notesMasterIdLst>
    <p:notesMasterId r:id="rId31"/>
  </p:notesMasterIdLst>
  <p:sldIdLst>
    <p:sldId id="326" r:id="rId2"/>
    <p:sldId id="445" r:id="rId3"/>
    <p:sldId id="460" r:id="rId4"/>
    <p:sldId id="446" r:id="rId5"/>
    <p:sldId id="449" r:id="rId6"/>
    <p:sldId id="451" r:id="rId7"/>
    <p:sldId id="452" r:id="rId8"/>
    <p:sldId id="479" r:id="rId9"/>
    <p:sldId id="453" r:id="rId10"/>
    <p:sldId id="454" r:id="rId11"/>
    <p:sldId id="457" r:id="rId12"/>
    <p:sldId id="480" r:id="rId13"/>
    <p:sldId id="481" r:id="rId14"/>
    <p:sldId id="458" r:id="rId15"/>
    <p:sldId id="485" r:id="rId16"/>
    <p:sldId id="486" r:id="rId17"/>
    <p:sldId id="487" r:id="rId18"/>
    <p:sldId id="488" r:id="rId19"/>
    <p:sldId id="491" r:id="rId20"/>
    <p:sldId id="489" r:id="rId21"/>
    <p:sldId id="490" r:id="rId22"/>
    <p:sldId id="472" r:id="rId23"/>
    <p:sldId id="473" r:id="rId24"/>
    <p:sldId id="474" r:id="rId25"/>
    <p:sldId id="478" r:id="rId26"/>
    <p:sldId id="477" r:id="rId27"/>
    <p:sldId id="459" r:id="rId28"/>
    <p:sldId id="476" r:id="rId29"/>
    <p:sldId id="444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763B"/>
    <a:srgbClr val="CC0000"/>
    <a:srgbClr val="41DF76"/>
    <a:srgbClr val="FFCCFF"/>
    <a:srgbClr val="9AB5E4"/>
    <a:srgbClr val="231B2D"/>
    <a:srgbClr val="FFFFAB"/>
    <a:srgbClr val="D999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61" autoAdjust="0"/>
    <p:restoredTop sz="91088" autoAdjust="0"/>
  </p:normalViewPr>
  <p:slideViewPr>
    <p:cSldViewPr>
      <p:cViewPr varScale="1">
        <p:scale>
          <a:sx n="116" d="100"/>
          <a:sy n="116" d="100"/>
        </p:scale>
        <p:origin x="152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283066786617204"/>
          <c:y val="6.487099115903644E-2"/>
          <c:w val="0.73920834676905822"/>
          <c:h val="0.5840624684508843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проб</c:v>
                </c:pt>
              </c:strCache>
            </c:strRef>
          </c:tx>
          <c:spPr>
            <a:solidFill>
              <a:srgbClr val="00B050"/>
            </a:solidFill>
            <a:ln w="28575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8 мес. 2017</c:v>
                </c:pt>
                <c:pt idx="1">
                  <c:v>8 мес 2018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91</c:v>
                </c:pt>
                <c:pt idx="1">
                  <c:v>74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положительных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8 мес. 2017</c:v>
                </c:pt>
                <c:pt idx="1">
                  <c:v>8 мес 2018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% положительных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-6.0472616863708932E-3"/>
                  <c:y val="-2.07493285059829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8 мес. 2017</c:v>
                </c:pt>
                <c:pt idx="1">
                  <c:v>8 мес 2018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0</c:v>
                </c:pt>
                <c:pt idx="1">
                  <c:v>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0156912"/>
        <c:axId val="420157304"/>
      </c:barChart>
      <c:catAx>
        <c:axId val="4201569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420157304"/>
        <c:crosses val="autoZero"/>
        <c:auto val="1"/>
        <c:lblAlgn val="ctr"/>
        <c:lblOffset val="100"/>
        <c:noMultiLvlLbl val="0"/>
      </c:catAx>
      <c:valAx>
        <c:axId val="4201573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4201569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проб</c:v>
                </c:pt>
              </c:strCache>
            </c:strRef>
          </c:tx>
          <c:spPr>
            <a:solidFill>
              <a:srgbClr val="00763B"/>
            </a:solidFill>
            <a:ln w="28575"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8 мес 2017</c:v>
                </c:pt>
                <c:pt idx="1">
                  <c:v>8 мес 2018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437</c:v>
                </c:pt>
                <c:pt idx="1">
                  <c:v>479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положительных</c:v>
                </c:pt>
              </c:strCache>
            </c:strRef>
          </c:tx>
          <c:spPr>
            <a:solidFill>
              <a:srgbClr val="92D050"/>
            </a:solidFill>
            <a:ln w="28575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0"/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8 мес 2017</c:v>
                </c:pt>
                <c:pt idx="1">
                  <c:v>8 мес 2018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88</c:v>
                </c:pt>
                <c:pt idx="1">
                  <c:v>99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% положительных к пробам</c:v>
                </c:pt>
              </c:strCache>
            </c:strRef>
          </c:tx>
          <c:spPr>
            <a:solidFill>
              <a:srgbClr val="CC000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C0000"/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5.9748478239259962E-3"/>
                  <c:y val="-1.74458217943645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460528752165939E-3"/>
                  <c:y val="-2.61687326915468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8 мес 2017</c:v>
                </c:pt>
                <c:pt idx="1">
                  <c:v>8 мес 2018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20.100000000000001</c:v>
                </c:pt>
                <c:pt idx="1">
                  <c:v>20.7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0168280"/>
        <c:axId val="420168672"/>
      </c:barChart>
      <c:catAx>
        <c:axId val="42016828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420168672"/>
        <c:crosses val="autoZero"/>
        <c:auto val="1"/>
        <c:lblAlgn val="ctr"/>
        <c:lblOffset val="100"/>
        <c:noMultiLvlLbl val="0"/>
      </c:catAx>
      <c:valAx>
        <c:axId val="4201686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4201682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716122209576862"/>
          <c:y val="4.9847314717130414E-2"/>
          <c:w val="0.26283871236529288"/>
          <c:h val="0.8658849015341335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5138697506561702"/>
          <c:y val="2.1875000000000006E-2"/>
          <c:w val="0.38080577427821544"/>
          <c:h val="0.84093233267716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Исследований</c:v>
                </c:pt>
              </c:strCache>
            </c:strRef>
          </c:tx>
          <c:spPr>
            <a:solidFill>
              <a:srgbClr val="00763B"/>
            </a:solidFill>
            <a:ln w="28575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288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Положительных исследований</c:v>
                </c:pt>
              </c:strCache>
            </c:strRef>
          </c:tx>
          <c:spPr>
            <a:solidFill>
              <a:srgbClr val="FF0000"/>
            </a:solidFill>
            <a:ln w="28575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101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% выявляемости</c:v>
                </c:pt>
              </c:strCache>
            </c:strRef>
          </c:tx>
          <c:spPr>
            <a:solidFill>
              <a:srgbClr val="FFFF00"/>
            </a:solidFill>
            <a:ln w="28575"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1676509186351708E-3"/>
                  <c:y val="0"/>
                </c:manualLayout>
              </c:layout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35.1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5235976"/>
        <c:axId val="435236368"/>
      </c:barChart>
      <c:catAx>
        <c:axId val="43523597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one"/>
        <c:crossAx val="435236368"/>
        <c:crosses val="autoZero"/>
        <c:auto val="1"/>
        <c:lblAlgn val="ctr"/>
        <c:lblOffset val="100"/>
        <c:noMultiLvlLbl val="0"/>
      </c:catAx>
      <c:valAx>
        <c:axId val="435236368"/>
        <c:scaling>
          <c:orientation val="minMax"/>
        </c:scaling>
        <c:delete val="1"/>
        <c:axPos val="b"/>
        <c:majorGridlines/>
        <c:numFmt formatCode="General" sourceLinked="1"/>
        <c:majorTickMark val="out"/>
        <c:minorTickMark val="none"/>
        <c:tickLblPos val="none"/>
        <c:crossAx val="43523597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ru-RU" sz="2000" dirty="0"/>
              <a:t>% </a:t>
            </a:r>
            <a:r>
              <a:rPr lang="ru-RU" sz="2000" dirty="0" err="1" smtClean="0"/>
              <a:t>выявляемости</a:t>
            </a:r>
            <a:r>
              <a:rPr lang="ru-RU" sz="2000" dirty="0" smtClean="0"/>
              <a:t> по видам продукции</a:t>
            </a:r>
            <a:endParaRPr lang="ru-RU" sz="2000" dirty="0"/>
          </a:p>
        </c:rich>
      </c:tx>
      <c:layout>
        <c:manualLayout>
          <c:xMode val="edge"/>
          <c:yMode val="edge"/>
          <c:x val="6.064455139905086E-2"/>
          <c:y val="6.7340229641269872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 выявляемости</c:v>
                </c:pt>
              </c:strCache>
            </c:strRef>
          </c:tx>
          <c:spPr>
            <a:ln w="28575">
              <a:solidFill>
                <a:schemeClr val="tx1"/>
              </a:solidFill>
            </a:ln>
          </c:spPr>
          <c:dPt>
            <c:idx val="2"/>
            <c:bubble3D val="0"/>
            <c:spPr>
              <a:solidFill>
                <a:srgbClr val="FF0000"/>
              </a:solidFill>
              <a:ln w="28575">
                <a:solidFill>
                  <a:schemeClr val="tx1"/>
                </a:solidFill>
              </a:ln>
            </c:spPr>
          </c:dPt>
          <c:dLbls>
            <c:dLbl>
              <c:idx val="2"/>
              <c:layout>
                <c:manualLayout>
                  <c:x val="-0.13197169560525018"/>
                  <c:y val="-0.1630679572338928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Лист1!$A$2:$A$8</c:f>
              <c:strCache>
                <c:ptCount val="7"/>
                <c:pt idx="0">
                  <c:v>Сметана</c:v>
                </c:pt>
                <c:pt idx="1">
                  <c:v>Сыр</c:v>
                </c:pt>
                <c:pt idx="2">
                  <c:v>Масло сливочное</c:v>
                </c:pt>
                <c:pt idx="3">
                  <c:v>Кефир</c:v>
                </c:pt>
                <c:pt idx="4">
                  <c:v>Молоко </c:v>
                </c:pt>
                <c:pt idx="5">
                  <c:v>Творог</c:v>
                </c:pt>
                <c:pt idx="6">
                  <c:v>Йогурт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23.3</c:v>
                </c:pt>
                <c:pt idx="1">
                  <c:v>17.100000000000001</c:v>
                </c:pt>
                <c:pt idx="2">
                  <c:v>59.1</c:v>
                </c:pt>
                <c:pt idx="3">
                  <c:v>4.5</c:v>
                </c:pt>
                <c:pt idx="4">
                  <c:v>16.600000000000001</c:v>
                </c:pt>
                <c:pt idx="5">
                  <c:v>36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image" Target="../media/image44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image" Target="../media/image44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1959C3-29E4-46FB-941F-CA5DB2779C73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DDB2CFCB-0249-436B-94F2-73C35E93B311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 w="57150">
          <a:noFill/>
        </a:ln>
        <a:effectLst>
          <a:innerShdw blurRad="241300" dist="50800" dir="108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sz="18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Краснодарский край</a:t>
          </a:r>
          <a:endParaRPr lang="ru-RU" sz="1800" b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5CFB4E3F-49A6-4CC7-9B39-E82BADF46E34}" type="parTrans" cxnId="{7493B76B-E0A2-4BA6-ACC6-B0F77CCB39C4}">
      <dgm:prSet/>
      <dgm:spPr/>
      <dgm:t>
        <a:bodyPr/>
        <a:lstStyle/>
        <a:p>
          <a:endParaRPr lang="ru-RU"/>
        </a:p>
      </dgm:t>
    </dgm:pt>
    <dgm:pt modelId="{3E3E6E60-29FB-4542-8E36-A35821CA2ED2}" type="sibTrans" cxnId="{7493B76B-E0A2-4BA6-ACC6-B0F77CCB39C4}">
      <dgm:prSet/>
      <dgm:spPr/>
      <dgm:t>
        <a:bodyPr/>
        <a:lstStyle/>
        <a:p>
          <a:endParaRPr lang="ru-RU"/>
        </a:p>
      </dgm:t>
    </dgm:pt>
    <dgm:pt modelId="{88932607-7517-437F-825C-1593BF014AF5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 w="57150">
          <a:noFill/>
        </a:ln>
        <a:effectLst>
          <a:innerShdw blurRad="241300" dist="50800" dir="108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sz="18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Ростовская область</a:t>
          </a:r>
          <a:endParaRPr lang="ru-RU" sz="1800" b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2A76C88-37C1-456B-879F-7D83C41CEFFD}" type="parTrans" cxnId="{979747D4-CA86-4161-BBF9-E0C3A0746346}">
      <dgm:prSet/>
      <dgm:spPr/>
      <dgm:t>
        <a:bodyPr/>
        <a:lstStyle/>
        <a:p>
          <a:endParaRPr lang="ru-RU"/>
        </a:p>
      </dgm:t>
    </dgm:pt>
    <dgm:pt modelId="{C730D022-4C77-4F38-90C2-90C711087174}" type="sibTrans" cxnId="{979747D4-CA86-4161-BBF9-E0C3A0746346}">
      <dgm:prSet/>
      <dgm:spPr/>
      <dgm:t>
        <a:bodyPr/>
        <a:lstStyle/>
        <a:p>
          <a:endParaRPr lang="ru-RU"/>
        </a:p>
      </dgm:t>
    </dgm:pt>
    <dgm:pt modelId="{3EBB4398-87FE-4B03-8E9B-78D5D4AA688A}">
      <dgm:prSet phldrT="[Текст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chemeClr val="accent4">
                <a:lumMod val="40000"/>
                <a:lumOff val="60000"/>
                <a:alpha val="15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</a:gradFill>
        <a:ln w="57150">
          <a:noFill/>
        </a:ln>
        <a:effectLst>
          <a:innerShdw blurRad="241300" dist="50800" dir="108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Республика</a:t>
          </a:r>
          <a:r>
            <a:rPr lang="ru-RU" sz="1800" b="1" dirty="0" smtClean="0">
              <a:solidFill>
                <a:schemeClr val="tx1"/>
              </a:solidFill>
              <a:latin typeface="Arial Black" pitchFamily="34" charset="0"/>
            </a:rPr>
            <a:t> </a:t>
          </a:r>
          <a:r>
            <a:rPr lang="ru-RU" sz="180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Адыгея</a:t>
          </a:r>
          <a:endParaRPr lang="ru-RU" sz="1800" b="1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837D415-7BDA-4905-9583-1E4263B34C80}" type="parTrans" cxnId="{3A107BD7-F8C1-4495-829F-F759E8970F6A}">
      <dgm:prSet/>
      <dgm:spPr/>
      <dgm:t>
        <a:bodyPr/>
        <a:lstStyle/>
        <a:p>
          <a:endParaRPr lang="ru-RU"/>
        </a:p>
      </dgm:t>
    </dgm:pt>
    <dgm:pt modelId="{1A0C9F7C-5351-45A6-8FE3-3CBA81A07F4E}" type="sibTrans" cxnId="{3A107BD7-F8C1-4495-829F-F759E8970F6A}">
      <dgm:prSet/>
      <dgm:spPr/>
      <dgm:t>
        <a:bodyPr/>
        <a:lstStyle/>
        <a:p>
          <a:endParaRPr lang="ru-RU"/>
        </a:p>
      </dgm:t>
    </dgm:pt>
    <dgm:pt modelId="{491579DD-21AE-49E5-902A-ECA4A3CE4791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16200000" scaled="1"/>
          <a:tileRect/>
        </a:gradFill>
        <a:ln w="57150">
          <a:noFill/>
        </a:ln>
        <a:effectLst>
          <a:innerShdw blurRad="241300" dist="50800" dir="108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sz="1800" b="1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Кабардино</a:t>
          </a:r>
          <a:r>
            <a:rPr lang="ru-RU" sz="180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– Балкарская Республика</a:t>
          </a:r>
          <a:endParaRPr lang="ru-RU" sz="1800" b="1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D73CEDD-14E7-489F-BB5B-35797F55C748}" type="parTrans" cxnId="{A9099B71-A24F-4E65-A656-DD242A9CAE67}">
      <dgm:prSet/>
      <dgm:spPr/>
      <dgm:t>
        <a:bodyPr/>
        <a:lstStyle/>
        <a:p>
          <a:endParaRPr lang="ru-RU"/>
        </a:p>
      </dgm:t>
    </dgm:pt>
    <dgm:pt modelId="{424C17CC-7E6B-409A-B264-90B4315FB723}" type="sibTrans" cxnId="{A9099B71-A24F-4E65-A656-DD242A9CAE67}">
      <dgm:prSet/>
      <dgm:spPr/>
      <dgm:t>
        <a:bodyPr/>
        <a:lstStyle/>
        <a:p>
          <a:endParaRPr lang="ru-RU"/>
        </a:p>
      </dgm:t>
    </dgm:pt>
    <dgm:pt modelId="{6C9A6221-42BD-4322-AA67-1CFE272F3334}">
      <dgm:prSet phldrT="[Текст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rgbClr val="990033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16200000" scaled="1"/>
          <a:tileRect/>
        </a:gradFill>
        <a:ln w="57150">
          <a:noFill/>
        </a:ln>
        <a:effectLst>
          <a:innerShdw blurRad="241300" dist="50800" dir="108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Республика Северная Осетия – Алания</a:t>
          </a:r>
          <a:endParaRPr lang="ru-RU" sz="1800" b="1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5C1086C5-52DC-4176-B4C9-1145ACB52781}" type="parTrans" cxnId="{07F444AE-634E-41B5-A3C7-A0E0163B06B2}">
      <dgm:prSet/>
      <dgm:spPr/>
      <dgm:t>
        <a:bodyPr/>
        <a:lstStyle/>
        <a:p>
          <a:endParaRPr lang="ru-RU"/>
        </a:p>
      </dgm:t>
    </dgm:pt>
    <dgm:pt modelId="{C4829A6F-C105-41FD-9C8D-28FE07376963}" type="sibTrans" cxnId="{07F444AE-634E-41B5-A3C7-A0E0163B06B2}">
      <dgm:prSet/>
      <dgm:spPr/>
      <dgm:t>
        <a:bodyPr/>
        <a:lstStyle/>
        <a:p>
          <a:endParaRPr lang="ru-RU"/>
        </a:p>
      </dgm:t>
    </dgm:pt>
    <dgm:pt modelId="{379ED642-8608-4713-B534-C2E4AD7FD59C}">
      <dgm:prSet phldrT="[Текст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solidFill>
          <a:schemeClr val="tx2">
            <a:lumMod val="20000"/>
            <a:lumOff val="80000"/>
          </a:schemeClr>
        </a:solidFill>
        <a:ln w="57150">
          <a:noFill/>
        </a:ln>
        <a:effectLst>
          <a:innerShdw blurRad="241300" dist="50800" dir="108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Республика Крым и город Севастополь</a:t>
          </a:r>
          <a:endParaRPr lang="ru-RU" sz="1800" b="1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7F2FD23B-0804-454C-9BD9-7855622087B9}" type="parTrans" cxnId="{94D6DAC1-A1CB-4067-B5CB-9AE2005A0931}">
      <dgm:prSet/>
      <dgm:spPr/>
      <dgm:t>
        <a:bodyPr/>
        <a:lstStyle/>
        <a:p>
          <a:endParaRPr lang="ru-RU"/>
        </a:p>
      </dgm:t>
    </dgm:pt>
    <dgm:pt modelId="{F8686105-9D75-41C1-B9EC-B4DD012CD360}" type="sibTrans" cxnId="{94D6DAC1-A1CB-4067-B5CB-9AE2005A0931}">
      <dgm:prSet/>
      <dgm:spPr/>
      <dgm:t>
        <a:bodyPr/>
        <a:lstStyle/>
        <a:p>
          <a:endParaRPr lang="ru-RU"/>
        </a:p>
      </dgm:t>
    </dgm:pt>
    <dgm:pt modelId="{82EAF549-12D1-42C1-85AD-A287290D157E}" type="pres">
      <dgm:prSet presAssocID="{281959C3-29E4-46FB-941F-CA5DB2779C73}" presName="linearFlow" presStyleCnt="0">
        <dgm:presLayoutVars>
          <dgm:dir/>
          <dgm:resizeHandles val="exact"/>
        </dgm:presLayoutVars>
      </dgm:prSet>
      <dgm:spPr/>
    </dgm:pt>
    <dgm:pt modelId="{6703F98A-52D1-4C19-AFFF-3D727DE1BC88}" type="pres">
      <dgm:prSet presAssocID="{DDB2CFCB-0249-436B-94F2-73C35E93B311}" presName="composite" presStyleCnt="0"/>
      <dgm:spPr/>
    </dgm:pt>
    <dgm:pt modelId="{4DB6A9D6-57B2-4763-9E6F-DBB1F997FB82}" type="pres">
      <dgm:prSet presAssocID="{DDB2CFCB-0249-436B-94F2-73C35E93B311}" presName="imgShp" presStyleLbl="fgImgPlace1" presStyleIdx="0" presStyleCnt="6" custScaleX="175745" custLinFactNeighborX="-89064" custLinFactNeighborY="-344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</dgm:pt>
    <dgm:pt modelId="{6FD94E3C-63F4-49CD-9192-2EB2ECD7D289}" type="pres">
      <dgm:prSet presAssocID="{DDB2CFCB-0249-436B-94F2-73C35E93B311}" presName="txShp" presStyleLbl="node1" presStyleIdx="0" presStyleCnt="6" custLinFactNeighborX="-239" custLinFactNeighborY="-4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83F1F5-48B3-4435-98C0-A5C000C41A0A}" type="pres">
      <dgm:prSet presAssocID="{3E3E6E60-29FB-4542-8E36-A35821CA2ED2}" presName="spacing" presStyleCnt="0"/>
      <dgm:spPr/>
    </dgm:pt>
    <dgm:pt modelId="{9008C379-3BA7-4097-A3F0-A988C5AB067F}" type="pres">
      <dgm:prSet presAssocID="{88932607-7517-437F-825C-1593BF014AF5}" presName="composite" presStyleCnt="0"/>
      <dgm:spPr/>
    </dgm:pt>
    <dgm:pt modelId="{530D9663-06E2-4624-B6E5-663387455DAD}" type="pres">
      <dgm:prSet presAssocID="{88932607-7517-437F-825C-1593BF014AF5}" presName="imgShp" presStyleLbl="fgImgPlace1" presStyleIdx="1" presStyleCnt="6" custScaleX="185885" custLinFactNeighborX="-96685" custLinFactNeighborY="1840"/>
      <dgm:spPr>
        <a:blipFill rotWithShape="0">
          <a:blip xmlns:r="http://schemas.openxmlformats.org/officeDocument/2006/relationships" r:embed="rId2"/>
          <a:stretch>
            <a:fillRect/>
          </a:stretch>
        </a:blipFill>
        <a:ln w="57150">
          <a:noFill/>
        </a:ln>
      </dgm:spPr>
    </dgm:pt>
    <dgm:pt modelId="{8CC25DBB-2CDD-4C81-9B2F-D8EB5759E30D}" type="pres">
      <dgm:prSet presAssocID="{88932607-7517-437F-825C-1593BF014AF5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DD1091-A02F-4795-BD9F-1325F16B3ADA}" type="pres">
      <dgm:prSet presAssocID="{C730D022-4C77-4F38-90C2-90C711087174}" presName="spacing" presStyleCnt="0"/>
      <dgm:spPr/>
    </dgm:pt>
    <dgm:pt modelId="{66ABC028-3618-4F68-B838-C43A2D0B34C2}" type="pres">
      <dgm:prSet presAssocID="{3EBB4398-87FE-4B03-8E9B-78D5D4AA688A}" presName="composite" presStyleCnt="0"/>
      <dgm:spPr/>
    </dgm:pt>
    <dgm:pt modelId="{B9AA2194-EA12-42D3-B6E0-CA85BC234BE9}" type="pres">
      <dgm:prSet presAssocID="{3EBB4398-87FE-4B03-8E9B-78D5D4AA688A}" presName="imgShp" presStyleLbl="fgImgPlace1" presStyleIdx="2" presStyleCnt="6" custScaleX="196811" custLinFactX="-996" custLinFactNeighborX="-100000" custLinFactNeighborY="10687"/>
      <dgm:spPr>
        <a:blipFill rotWithShape="0">
          <a:blip xmlns:r="http://schemas.openxmlformats.org/officeDocument/2006/relationships" r:embed="rId3"/>
          <a:stretch>
            <a:fillRect/>
          </a:stretch>
        </a:blipFill>
        <a:ln w="57150">
          <a:noFill/>
        </a:ln>
      </dgm:spPr>
    </dgm:pt>
    <dgm:pt modelId="{7E388975-A06F-46EB-87F5-986D66FC9CA0}" type="pres">
      <dgm:prSet presAssocID="{3EBB4398-87FE-4B03-8E9B-78D5D4AA688A}" presName="txShp" presStyleLbl="node1" presStyleIdx="2" presStyleCnt="6" custScaleX="100493" custLinFactNeighborX="-999" custLinFactNeighborY="98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27BF81-7933-468E-B229-D16AB231A811}" type="pres">
      <dgm:prSet presAssocID="{1A0C9F7C-5351-45A6-8FE3-3CBA81A07F4E}" presName="spacing" presStyleCnt="0"/>
      <dgm:spPr/>
    </dgm:pt>
    <dgm:pt modelId="{12607152-FA22-4F5B-BFA9-D5AFF45C20BB}" type="pres">
      <dgm:prSet presAssocID="{491579DD-21AE-49E5-902A-ECA4A3CE4791}" presName="composite" presStyleCnt="0"/>
      <dgm:spPr/>
    </dgm:pt>
    <dgm:pt modelId="{AB9187F3-915E-4E3A-A593-95E6A464EF57}" type="pres">
      <dgm:prSet presAssocID="{491579DD-21AE-49E5-902A-ECA4A3CE4791}" presName="imgShp" presStyleLbl="fgImgPlace1" presStyleIdx="3" presStyleCnt="6" custScaleX="172239" custLinFactNeighborX="-89940" custLinFactNeighborY="16366"/>
      <dgm:spPr>
        <a:blipFill rotWithShape="0">
          <a:blip xmlns:r="http://schemas.openxmlformats.org/officeDocument/2006/relationships" r:embed="rId4"/>
          <a:stretch>
            <a:fillRect/>
          </a:stretch>
        </a:blipFill>
        <a:ln w="57150">
          <a:noFill/>
        </a:ln>
      </dgm:spPr>
    </dgm:pt>
    <dgm:pt modelId="{72017A3F-918D-41B7-84EF-C1A30D20BA79}" type="pres">
      <dgm:prSet presAssocID="{491579DD-21AE-49E5-902A-ECA4A3CE4791}" presName="txShp" presStyleLbl="node1" presStyleIdx="3" presStyleCnt="6" custLinFactNeighborX="674" custLinFactNeighborY="165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F9495B-7937-4BC5-93D1-C1808769DF86}" type="pres">
      <dgm:prSet presAssocID="{424C17CC-7E6B-409A-B264-90B4315FB723}" presName="spacing" presStyleCnt="0"/>
      <dgm:spPr/>
    </dgm:pt>
    <dgm:pt modelId="{97CBF71D-DB57-4C45-B810-593467DA250F}" type="pres">
      <dgm:prSet presAssocID="{6C9A6221-42BD-4322-AA67-1CFE272F3334}" presName="composite" presStyleCnt="0"/>
      <dgm:spPr/>
    </dgm:pt>
    <dgm:pt modelId="{2E031453-AB46-4EAF-92A3-8DE8EC97CF1B}" type="pres">
      <dgm:prSet presAssocID="{6C9A6221-42BD-4322-AA67-1CFE272F3334}" presName="imgShp" presStyleLbl="fgImgPlace1" presStyleIdx="4" presStyleCnt="6" custScaleX="176923" custScaleY="104550" custLinFactNeighborX="-78613" custLinFactNeighborY="-1763"/>
      <dgm:spPr>
        <a:blipFill rotWithShape="0">
          <a:blip xmlns:r="http://schemas.openxmlformats.org/officeDocument/2006/relationships" r:embed="rId5"/>
          <a:stretch>
            <a:fillRect/>
          </a:stretch>
        </a:blipFill>
        <a:ln w="57150">
          <a:noFill/>
        </a:ln>
      </dgm:spPr>
    </dgm:pt>
    <dgm:pt modelId="{5316BCA5-E361-4ECA-96F0-31AF31C87241}" type="pres">
      <dgm:prSet presAssocID="{6C9A6221-42BD-4322-AA67-1CFE272F3334}" presName="txShp" presStyleLbl="node1" presStyleIdx="4" presStyleCnt="6" custLinFactNeighborX="516" custLinFactNeighborY="32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FDB0A5-F4E8-4D3F-A588-96223968A3CF}" type="pres">
      <dgm:prSet presAssocID="{C4829A6F-C105-41FD-9C8D-28FE07376963}" presName="spacing" presStyleCnt="0"/>
      <dgm:spPr/>
    </dgm:pt>
    <dgm:pt modelId="{23616566-8CB0-47E8-8D5D-6D33FE124452}" type="pres">
      <dgm:prSet presAssocID="{379ED642-8608-4713-B534-C2E4AD7FD59C}" presName="composite" presStyleCnt="0"/>
      <dgm:spPr/>
    </dgm:pt>
    <dgm:pt modelId="{916EEF77-4761-40D2-96FC-3947BF720F02}" type="pres">
      <dgm:prSet presAssocID="{379ED642-8608-4713-B534-C2E4AD7FD59C}" presName="imgShp" presStyleLbl="fgImgPlace1" presStyleIdx="5" presStyleCnt="6" custScaleX="143792" custScaleY="71605" custLinFactNeighborX="-92926" custLinFactNeighborY="-6120"/>
      <dgm:spPr>
        <a:blipFill rotWithShape="0">
          <a:blip xmlns:r="http://schemas.openxmlformats.org/officeDocument/2006/relationships" r:embed="rId6"/>
          <a:stretch>
            <a:fillRect/>
          </a:stretch>
        </a:blipFill>
        <a:ln w="76200">
          <a:noFill/>
        </a:ln>
      </dgm:spPr>
    </dgm:pt>
    <dgm:pt modelId="{ABE3BA34-880D-42DC-91B0-9974C2974914}" type="pres">
      <dgm:prSet presAssocID="{379ED642-8608-4713-B534-C2E4AD7FD59C}" presName="txShp" presStyleLbl="node1" presStyleIdx="5" presStyleCnt="6" custScaleX="1030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493B76B-E0A2-4BA6-ACC6-B0F77CCB39C4}" srcId="{281959C3-29E4-46FB-941F-CA5DB2779C73}" destId="{DDB2CFCB-0249-436B-94F2-73C35E93B311}" srcOrd="0" destOrd="0" parTransId="{5CFB4E3F-49A6-4CC7-9B39-E82BADF46E34}" sibTransId="{3E3E6E60-29FB-4542-8E36-A35821CA2ED2}"/>
    <dgm:cxn modelId="{0E35D64D-F1E5-4F77-92EE-8FF75305C652}" type="presOf" srcId="{3EBB4398-87FE-4B03-8E9B-78D5D4AA688A}" destId="{7E388975-A06F-46EB-87F5-986D66FC9CA0}" srcOrd="0" destOrd="0" presId="urn:microsoft.com/office/officeart/2005/8/layout/vList3#1"/>
    <dgm:cxn modelId="{46C4A64D-D990-4561-9E8B-F0817A8321BA}" type="presOf" srcId="{6C9A6221-42BD-4322-AA67-1CFE272F3334}" destId="{5316BCA5-E361-4ECA-96F0-31AF31C87241}" srcOrd="0" destOrd="0" presId="urn:microsoft.com/office/officeart/2005/8/layout/vList3#1"/>
    <dgm:cxn modelId="{07F444AE-634E-41B5-A3C7-A0E0163B06B2}" srcId="{281959C3-29E4-46FB-941F-CA5DB2779C73}" destId="{6C9A6221-42BD-4322-AA67-1CFE272F3334}" srcOrd="4" destOrd="0" parTransId="{5C1086C5-52DC-4176-B4C9-1145ACB52781}" sibTransId="{C4829A6F-C105-41FD-9C8D-28FE07376963}"/>
    <dgm:cxn modelId="{0F976E8B-FE7B-4F62-A7DA-0500C4E28583}" type="presOf" srcId="{DDB2CFCB-0249-436B-94F2-73C35E93B311}" destId="{6FD94E3C-63F4-49CD-9192-2EB2ECD7D289}" srcOrd="0" destOrd="0" presId="urn:microsoft.com/office/officeart/2005/8/layout/vList3#1"/>
    <dgm:cxn modelId="{CBE8DB27-DCC3-4610-9277-2FA3C283D6A4}" type="presOf" srcId="{379ED642-8608-4713-B534-C2E4AD7FD59C}" destId="{ABE3BA34-880D-42DC-91B0-9974C2974914}" srcOrd="0" destOrd="0" presId="urn:microsoft.com/office/officeart/2005/8/layout/vList3#1"/>
    <dgm:cxn modelId="{979747D4-CA86-4161-BBF9-E0C3A0746346}" srcId="{281959C3-29E4-46FB-941F-CA5DB2779C73}" destId="{88932607-7517-437F-825C-1593BF014AF5}" srcOrd="1" destOrd="0" parTransId="{C2A76C88-37C1-456B-879F-7D83C41CEFFD}" sibTransId="{C730D022-4C77-4F38-90C2-90C711087174}"/>
    <dgm:cxn modelId="{8F6085EE-98E9-43AB-B551-205008A8F701}" type="presOf" srcId="{491579DD-21AE-49E5-902A-ECA4A3CE4791}" destId="{72017A3F-918D-41B7-84EF-C1A30D20BA79}" srcOrd="0" destOrd="0" presId="urn:microsoft.com/office/officeart/2005/8/layout/vList3#1"/>
    <dgm:cxn modelId="{94D6DAC1-A1CB-4067-B5CB-9AE2005A0931}" srcId="{281959C3-29E4-46FB-941F-CA5DB2779C73}" destId="{379ED642-8608-4713-B534-C2E4AD7FD59C}" srcOrd="5" destOrd="0" parTransId="{7F2FD23B-0804-454C-9BD9-7855622087B9}" sibTransId="{F8686105-9D75-41C1-B9EC-B4DD012CD360}"/>
    <dgm:cxn modelId="{F9A8EF6F-146E-4777-BA57-632A2FE1151E}" type="presOf" srcId="{281959C3-29E4-46FB-941F-CA5DB2779C73}" destId="{82EAF549-12D1-42C1-85AD-A287290D157E}" srcOrd="0" destOrd="0" presId="urn:microsoft.com/office/officeart/2005/8/layout/vList3#1"/>
    <dgm:cxn modelId="{A9099B71-A24F-4E65-A656-DD242A9CAE67}" srcId="{281959C3-29E4-46FB-941F-CA5DB2779C73}" destId="{491579DD-21AE-49E5-902A-ECA4A3CE4791}" srcOrd="3" destOrd="0" parTransId="{ED73CEDD-14E7-489F-BB5B-35797F55C748}" sibTransId="{424C17CC-7E6B-409A-B264-90B4315FB723}"/>
    <dgm:cxn modelId="{EE10FEED-650B-444F-9366-E0E1B8F17052}" type="presOf" srcId="{88932607-7517-437F-825C-1593BF014AF5}" destId="{8CC25DBB-2CDD-4C81-9B2F-D8EB5759E30D}" srcOrd="0" destOrd="0" presId="urn:microsoft.com/office/officeart/2005/8/layout/vList3#1"/>
    <dgm:cxn modelId="{3A107BD7-F8C1-4495-829F-F759E8970F6A}" srcId="{281959C3-29E4-46FB-941F-CA5DB2779C73}" destId="{3EBB4398-87FE-4B03-8E9B-78D5D4AA688A}" srcOrd="2" destOrd="0" parTransId="{0837D415-7BDA-4905-9583-1E4263B34C80}" sibTransId="{1A0C9F7C-5351-45A6-8FE3-3CBA81A07F4E}"/>
    <dgm:cxn modelId="{C668D676-35EC-4C08-BFD7-43056A556B3F}" type="presParOf" srcId="{82EAF549-12D1-42C1-85AD-A287290D157E}" destId="{6703F98A-52D1-4C19-AFFF-3D727DE1BC88}" srcOrd="0" destOrd="0" presId="urn:microsoft.com/office/officeart/2005/8/layout/vList3#1"/>
    <dgm:cxn modelId="{924A61C5-6F4E-4215-B5DE-B1F2FA1729FF}" type="presParOf" srcId="{6703F98A-52D1-4C19-AFFF-3D727DE1BC88}" destId="{4DB6A9D6-57B2-4763-9E6F-DBB1F997FB82}" srcOrd="0" destOrd="0" presId="urn:microsoft.com/office/officeart/2005/8/layout/vList3#1"/>
    <dgm:cxn modelId="{ADD68841-A735-4005-A8CA-90CB015EA7C3}" type="presParOf" srcId="{6703F98A-52D1-4C19-AFFF-3D727DE1BC88}" destId="{6FD94E3C-63F4-49CD-9192-2EB2ECD7D289}" srcOrd="1" destOrd="0" presId="urn:microsoft.com/office/officeart/2005/8/layout/vList3#1"/>
    <dgm:cxn modelId="{C6028A81-D645-428D-AE77-647EFC32EC89}" type="presParOf" srcId="{82EAF549-12D1-42C1-85AD-A287290D157E}" destId="{6B83F1F5-48B3-4435-98C0-A5C000C41A0A}" srcOrd="1" destOrd="0" presId="urn:microsoft.com/office/officeart/2005/8/layout/vList3#1"/>
    <dgm:cxn modelId="{7DDE52B0-8ACF-42DF-8545-A029A28F9A83}" type="presParOf" srcId="{82EAF549-12D1-42C1-85AD-A287290D157E}" destId="{9008C379-3BA7-4097-A3F0-A988C5AB067F}" srcOrd="2" destOrd="0" presId="urn:microsoft.com/office/officeart/2005/8/layout/vList3#1"/>
    <dgm:cxn modelId="{147D15EA-9D5F-4516-9CB9-B70EAA67707B}" type="presParOf" srcId="{9008C379-3BA7-4097-A3F0-A988C5AB067F}" destId="{530D9663-06E2-4624-B6E5-663387455DAD}" srcOrd="0" destOrd="0" presId="urn:microsoft.com/office/officeart/2005/8/layout/vList3#1"/>
    <dgm:cxn modelId="{AF0A0808-E194-4E01-BF8F-3AC40D5E1701}" type="presParOf" srcId="{9008C379-3BA7-4097-A3F0-A988C5AB067F}" destId="{8CC25DBB-2CDD-4C81-9B2F-D8EB5759E30D}" srcOrd="1" destOrd="0" presId="urn:microsoft.com/office/officeart/2005/8/layout/vList3#1"/>
    <dgm:cxn modelId="{3BFA7ED0-B3C3-46B8-933B-4F93B9A79859}" type="presParOf" srcId="{82EAF549-12D1-42C1-85AD-A287290D157E}" destId="{24DD1091-A02F-4795-BD9F-1325F16B3ADA}" srcOrd="3" destOrd="0" presId="urn:microsoft.com/office/officeart/2005/8/layout/vList3#1"/>
    <dgm:cxn modelId="{AE5120DB-8623-48B6-802B-721C87E8B546}" type="presParOf" srcId="{82EAF549-12D1-42C1-85AD-A287290D157E}" destId="{66ABC028-3618-4F68-B838-C43A2D0B34C2}" srcOrd="4" destOrd="0" presId="urn:microsoft.com/office/officeart/2005/8/layout/vList3#1"/>
    <dgm:cxn modelId="{6F72A94D-B216-4B45-A153-4738C0419F80}" type="presParOf" srcId="{66ABC028-3618-4F68-B838-C43A2D0B34C2}" destId="{B9AA2194-EA12-42D3-B6E0-CA85BC234BE9}" srcOrd="0" destOrd="0" presId="urn:microsoft.com/office/officeart/2005/8/layout/vList3#1"/>
    <dgm:cxn modelId="{2B3DB795-1D07-4500-8055-36EC8D78BA89}" type="presParOf" srcId="{66ABC028-3618-4F68-B838-C43A2D0B34C2}" destId="{7E388975-A06F-46EB-87F5-986D66FC9CA0}" srcOrd="1" destOrd="0" presId="urn:microsoft.com/office/officeart/2005/8/layout/vList3#1"/>
    <dgm:cxn modelId="{BCF3839C-2185-4716-86C8-1BD653860AE7}" type="presParOf" srcId="{82EAF549-12D1-42C1-85AD-A287290D157E}" destId="{0B27BF81-7933-468E-B229-D16AB231A811}" srcOrd="5" destOrd="0" presId="urn:microsoft.com/office/officeart/2005/8/layout/vList3#1"/>
    <dgm:cxn modelId="{E1047725-26D5-457A-9B35-7AF249CE939E}" type="presParOf" srcId="{82EAF549-12D1-42C1-85AD-A287290D157E}" destId="{12607152-FA22-4F5B-BFA9-D5AFF45C20BB}" srcOrd="6" destOrd="0" presId="urn:microsoft.com/office/officeart/2005/8/layout/vList3#1"/>
    <dgm:cxn modelId="{614E0B00-2A19-4960-B828-C050C6C3763B}" type="presParOf" srcId="{12607152-FA22-4F5B-BFA9-D5AFF45C20BB}" destId="{AB9187F3-915E-4E3A-A593-95E6A464EF57}" srcOrd="0" destOrd="0" presId="urn:microsoft.com/office/officeart/2005/8/layout/vList3#1"/>
    <dgm:cxn modelId="{E35E1EFB-8D8F-4A85-B903-0C4EFE66D274}" type="presParOf" srcId="{12607152-FA22-4F5B-BFA9-D5AFF45C20BB}" destId="{72017A3F-918D-41B7-84EF-C1A30D20BA79}" srcOrd="1" destOrd="0" presId="urn:microsoft.com/office/officeart/2005/8/layout/vList3#1"/>
    <dgm:cxn modelId="{F23EFC2B-18B2-4244-A7D8-B71D37EED24B}" type="presParOf" srcId="{82EAF549-12D1-42C1-85AD-A287290D157E}" destId="{8AF9495B-7937-4BC5-93D1-C1808769DF86}" srcOrd="7" destOrd="0" presId="urn:microsoft.com/office/officeart/2005/8/layout/vList3#1"/>
    <dgm:cxn modelId="{1503E487-7ECA-4C1E-B42C-2137FC2038F9}" type="presParOf" srcId="{82EAF549-12D1-42C1-85AD-A287290D157E}" destId="{97CBF71D-DB57-4C45-B810-593467DA250F}" srcOrd="8" destOrd="0" presId="urn:microsoft.com/office/officeart/2005/8/layout/vList3#1"/>
    <dgm:cxn modelId="{3666415A-9898-475C-8DA5-BDC249963652}" type="presParOf" srcId="{97CBF71D-DB57-4C45-B810-593467DA250F}" destId="{2E031453-AB46-4EAF-92A3-8DE8EC97CF1B}" srcOrd="0" destOrd="0" presId="urn:microsoft.com/office/officeart/2005/8/layout/vList3#1"/>
    <dgm:cxn modelId="{D83FDDB6-1439-4DDF-B9D3-79F1AEBB44DE}" type="presParOf" srcId="{97CBF71D-DB57-4C45-B810-593467DA250F}" destId="{5316BCA5-E361-4ECA-96F0-31AF31C87241}" srcOrd="1" destOrd="0" presId="urn:microsoft.com/office/officeart/2005/8/layout/vList3#1"/>
    <dgm:cxn modelId="{DEACA674-23F7-441D-8093-424CAD1A7692}" type="presParOf" srcId="{82EAF549-12D1-42C1-85AD-A287290D157E}" destId="{D9FDB0A5-F4E8-4D3F-A588-96223968A3CF}" srcOrd="9" destOrd="0" presId="urn:microsoft.com/office/officeart/2005/8/layout/vList3#1"/>
    <dgm:cxn modelId="{7437AE7C-B544-4CC5-A25B-D6E41D4FA66C}" type="presParOf" srcId="{82EAF549-12D1-42C1-85AD-A287290D157E}" destId="{23616566-8CB0-47E8-8D5D-6D33FE124452}" srcOrd="10" destOrd="0" presId="urn:microsoft.com/office/officeart/2005/8/layout/vList3#1"/>
    <dgm:cxn modelId="{BC929EE4-3D2C-433E-A63E-CFCC864EB238}" type="presParOf" srcId="{23616566-8CB0-47E8-8D5D-6D33FE124452}" destId="{916EEF77-4761-40D2-96FC-3947BF720F02}" srcOrd="0" destOrd="0" presId="urn:microsoft.com/office/officeart/2005/8/layout/vList3#1"/>
    <dgm:cxn modelId="{E3FB90FD-C579-4EB3-9862-317A4C148813}" type="presParOf" srcId="{23616566-8CB0-47E8-8D5D-6D33FE124452}" destId="{ABE3BA34-880D-42DC-91B0-9974C2974914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4740DF-88AD-466B-B3F4-915B8D344477}" type="doc">
      <dgm:prSet loTypeId="urn:microsoft.com/office/officeart/2005/8/layout/radial6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1458D16B-B646-40BF-B58C-05264B55BD45}">
      <dgm:prSet phldrT="[Текст]" custT="1"/>
      <dgm:spPr>
        <a:solidFill>
          <a:srgbClr val="41DF76"/>
        </a:solidFill>
        <a:ln w="57150">
          <a:solidFill>
            <a:srgbClr val="00763B"/>
          </a:solidFill>
        </a:ln>
      </dgm:spPr>
      <dgm:t>
        <a:bodyPr/>
        <a:lstStyle/>
        <a:p>
          <a:r>
            <a:rPr lang="ru-RU" sz="14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Аккредитованная лаборатория</a:t>
          </a:r>
          <a:endParaRPr lang="ru-RU" sz="1400" b="1" dirty="0">
            <a:solidFill>
              <a:srgbClr val="C0000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1C2B077-46C5-4D6A-A8B3-D8D7C7EC614F}" type="parTrans" cxnId="{B61AEA21-5220-4BC3-9CB4-5CB4B210EA1A}">
      <dgm:prSet/>
      <dgm:spPr/>
      <dgm:t>
        <a:bodyPr/>
        <a:lstStyle/>
        <a:p>
          <a:endParaRPr lang="ru-RU" sz="1400"/>
        </a:p>
      </dgm:t>
    </dgm:pt>
    <dgm:pt modelId="{11A91D7A-BD22-4395-B33E-A3A8990426B2}" type="sibTrans" cxnId="{B61AEA21-5220-4BC3-9CB4-5CB4B210EA1A}">
      <dgm:prSet/>
      <dgm:spPr/>
      <dgm:t>
        <a:bodyPr/>
        <a:lstStyle/>
        <a:p>
          <a:endParaRPr lang="ru-RU" sz="1400"/>
        </a:p>
      </dgm:t>
    </dgm:pt>
    <dgm:pt modelId="{75594930-1D44-4FB2-9AE0-F44A6B8A1A73}">
      <dgm:prSet phldrT="[Текст]" custT="1"/>
      <dgm:spPr>
        <a:gradFill flip="none" rotWithShape="0">
          <a:gsLst>
            <a:gs pos="77000">
              <a:srgbClr val="9AB5E4"/>
            </a:gs>
            <a:gs pos="50000">
              <a:srgbClr val="9AB5E4">
                <a:alpha val="91000"/>
              </a:srgbClr>
            </a:gs>
            <a:gs pos="100000">
              <a:srgbClr val="9AB5E4">
                <a:alpha val="28000"/>
              </a:srgbClr>
            </a:gs>
          </a:gsLst>
          <a:lin ang="5400000" scaled="1"/>
          <a:tileRect/>
        </a:gradFill>
        <a:ln w="38100">
          <a:solidFill>
            <a:srgbClr val="00763B"/>
          </a:solidFill>
        </a:ln>
      </dgm:spPr>
      <dgm:t>
        <a:bodyPr/>
        <a:lstStyle/>
        <a:p>
          <a:r>
            <a:rPr lang="ru-RU" sz="105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Экспорт товара по всему миру</a:t>
          </a:r>
          <a:endParaRPr lang="ru-RU" sz="1050" b="1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2B149457-6F85-4A2C-8355-4B8E862B9F62}" type="parTrans" cxnId="{012792C9-94F8-4291-97B3-3C381AD1BE65}">
      <dgm:prSet/>
      <dgm:spPr/>
      <dgm:t>
        <a:bodyPr/>
        <a:lstStyle/>
        <a:p>
          <a:endParaRPr lang="ru-RU" sz="1400"/>
        </a:p>
      </dgm:t>
    </dgm:pt>
    <dgm:pt modelId="{00B51542-5D37-4787-BE9B-43E21CF078FF}" type="sibTrans" cxnId="{012792C9-94F8-4291-97B3-3C381AD1BE65}">
      <dgm:prSet/>
      <dgm:spPr/>
      <dgm:t>
        <a:bodyPr/>
        <a:lstStyle/>
        <a:p>
          <a:endParaRPr lang="ru-RU" sz="1400"/>
        </a:p>
      </dgm:t>
    </dgm:pt>
    <dgm:pt modelId="{80D77023-E931-44E0-B928-AFDBB0EF0135}">
      <dgm:prSet phldrT="[Текст]" custT="1"/>
      <dgm:spPr>
        <a:gradFill flip="none" rotWithShape="0">
          <a:gsLst>
            <a:gs pos="77000">
              <a:srgbClr val="9AB5E4"/>
            </a:gs>
            <a:gs pos="50000">
              <a:srgbClr val="9AB5E4">
                <a:alpha val="91000"/>
              </a:srgbClr>
            </a:gs>
            <a:gs pos="100000">
              <a:srgbClr val="9AB5E4">
                <a:alpha val="28000"/>
              </a:srgbClr>
            </a:gs>
          </a:gsLst>
          <a:lin ang="5400000" scaled="1"/>
          <a:tileRect/>
        </a:gradFill>
        <a:ln w="38100">
          <a:solidFill>
            <a:srgbClr val="00763B"/>
          </a:solidFill>
        </a:ln>
      </dgm:spPr>
      <dgm:t>
        <a:bodyPr/>
        <a:lstStyle/>
        <a:p>
          <a:r>
            <a:rPr lang="ru-RU" sz="105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Повышение доверия партнеров</a:t>
          </a:r>
          <a:endParaRPr lang="ru-RU" sz="1050" b="1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445C488-7F3B-46E8-8640-32AC5912F182}" type="parTrans" cxnId="{656A04F9-682F-4ACE-BBE2-0416EAB1090E}">
      <dgm:prSet/>
      <dgm:spPr/>
      <dgm:t>
        <a:bodyPr/>
        <a:lstStyle/>
        <a:p>
          <a:endParaRPr lang="ru-RU" sz="1400"/>
        </a:p>
      </dgm:t>
    </dgm:pt>
    <dgm:pt modelId="{F8FB1226-E6EE-4AB7-BD85-86B861A10AFE}" type="sibTrans" cxnId="{656A04F9-682F-4ACE-BBE2-0416EAB1090E}">
      <dgm:prSet/>
      <dgm:spPr/>
      <dgm:t>
        <a:bodyPr/>
        <a:lstStyle/>
        <a:p>
          <a:endParaRPr lang="ru-RU" sz="1400"/>
        </a:p>
      </dgm:t>
    </dgm:pt>
    <dgm:pt modelId="{B18F87B4-6243-4CA3-9DE2-07BF90C30F2D}">
      <dgm:prSet phldrT="[Текст]" custT="1"/>
      <dgm:spPr>
        <a:gradFill flip="none" rotWithShape="0">
          <a:gsLst>
            <a:gs pos="77000">
              <a:srgbClr val="9AB5E4"/>
            </a:gs>
            <a:gs pos="50000">
              <a:srgbClr val="9AB5E4">
                <a:alpha val="91000"/>
              </a:srgbClr>
            </a:gs>
            <a:gs pos="100000">
              <a:srgbClr val="9AB5E4">
                <a:alpha val="28000"/>
              </a:srgbClr>
            </a:gs>
          </a:gsLst>
          <a:lin ang="5400000" scaled="1"/>
          <a:tileRect/>
        </a:gradFill>
        <a:ln w="38100">
          <a:solidFill>
            <a:srgbClr val="00763B"/>
          </a:solidFill>
        </a:ln>
      </dgm:spPr>
      <dgm:t>
        <a:bodyPr/>
        <a:lstStyle/>
        <a:p>
          <a:r>
            <a:rPr lang="ru-RU" sz="105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Уменьшение времени при экспорте товара</a:t>
          </a:r>
          <a:endParaRPr lang="ru-RU" sz="1050" b="1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AA6B3C1-B06E-493F-8C2A-C2B599793FD8}" type="parTrans" cxnId="{4D1069ED-DCFE-482F-8141-4ED16415837F}">
      <dgm:prSet/>
      <dgm:spPr/>
      <dgm:t>
        <a:bodyPr/>
        <a:lstStyle/>
        <a:p>
          <a:endParaRPr lang="ru-RU" sz="1400"/>
        </a:p>
      </dgm:t>
    </dgm:pt>
    <dgm:pt modelId="{07D5816F-7392-444C-80B9-BCCD8AEF32F3}" type="sibTrans" cxnId="{4D1069ED-DCFE-482F-8141-4ED16415837F}">
      <dgm:prSet/>
      <dgm:spPr/>
      <dgm:t>
        <a:bodyPr/>
        <a:lstStyle/>
        <a:p>
          <a:endParaRPr lang="ru-RU" sz="1400"/>
        </a:p>
      </dgm:t>
    </dgm:pt>
    <dgm:pt modelId="{7267D9DB-31E4-4D57-8A63-0EBDF4917404}">
      <dgm:prSet custT="1"/>
      <dgm:spPr>
        <a:gradFill flip="none" rotWithShape="0">
          <a:gsLst>
            <a:gs pos="77000">
              <a:srgbClr val="9AB5E4"/>
            </a:gs>
            <a:gs pos="50000">
              <a:srgbClr val="9AB5E4">
                <a:alpha val="91000"/>
              </a:srgbClr>
            </a:gs>
            <a:gs pos="100000">
              <a:srgbClr val="9AB5E4">
                <a:alpha val="28000"/>
              </a:srgbClr>
            </a:gs>
          </a:gsLst>
          <a:lin ang="5400000" scaled="1"/>
          <a:tileRect/>
        </a:gradFill>
        <a:ln w="38100">
          <a:solidFill>
            <a:srgbClr val="00763B"/>
          </a:solidFill>
        </a:ln>
      </dgm:spPr>
      <dgm:t>
        <a:bodyPr/>
        <a:lstStyle/>
        <a:p>
          <a:r>
            <a:rPr lang="ru-RU" sz="105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Уменьшение финансовых затрат при экспорте товара</a:t>
          </a:r>
          <a:endParaRPr lang="ru-RU" sz="1050" b="1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1385B7C-33CD-4D5A-A3A4-3D53E0FE83DD}" type="parTrans" cxnId="{622C85A5-0738-4B87-BED1-5C1B372C5076}">
      <dgm:prSet/>
      <dgm:spPr/>
      <dgm:t>
        <a:bodyPr/>
        <a:lstStyle/>
        <a:p>
          <a:endParaRPr lang="ru-RU" sz="1400"/>
        </a:p>
      </dgm:t>
    </dgm:pt>
    <dgm:pt modelId="{A6976B0C-4E42-4968-8AF1-DB3264D38658}" type="sibTrans" cxnId="{622C85A5-0738-4B87-BED1-5C1B372C5076}">
      <dgm:prSet/>
      <dgm:spPr/>
      <dgm:t>
        <a:bodyPr/>
        <a:lstStyle/>
        <a:p>
          <a:endParaRPr lang="ru-RU" sz="1400"/>
        </a:p>
      </dgm:t>
    </dgm:pt>
    <dgm:pt modelId="{6AC5CD2E-2C78-4F05-906D-FAFF2BB66741}" type="pres">
      <dgm:prSet presAssocID="{564740DF-88AD-466B-B3F4-915B8D34447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5276D6-C102-4E7B-A75E-73DAD3B7E4D3}" type="pres">
      <dgm:prSet presAssocID="{1458D16B-B646-40BF-B58C-05264B55BD45}" presName="centerShape" presStyleLbl="node0" presStyleIdx="0" presStyleCnt="1" custScaleX="152233" custScaleY="59796" custLinFactNeighborX="-476" custLinFactNeighborY="1707"/>
      <dgm:spPr/>
      <dgm:t>
        <a:bodyPr/>
        <a:lstStyle/>
        <a:p>
          <a:endParaRPr lang="ru-RU"/>
        </a:p>
      </dgm:t>
    </dgm:pt>
    <dgm:pt modelId="{F3F3FB9D-970A-4ACE-853B-5AA8B402F0A9}" type="pres">
      <dgm:prSet presAssocID="{75594930-1D44-4FB2-9AE0-F44A6B8A1A73}" presName="node" presStyleLbl="node1" presStyleIdx="0" presStyleCnt="4" custScaleX="126696" custScaleY="78600" custRadScaleRad="95104" custRadScaleInc="-24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6A040A-D9AE-4963-A22C-43ECE1313B2E}" type="pres">
      <dgm:prSet presAssocID="{75594930-1D44-4FB2-9AE0-F44A6B8A1A73}" presName="dummy" presStyleCnt="0"/>
      <dgm:spPr/>
    </dgm:pt>
    <dgm:pt modelId="{F5EAD8C2-B683-4E7B-8B81-616CD4DA26AE}" type="pres">
      <dgm:prSet presAssocID="{00B51542-5D37-4787-BE9B-43E21CF078FF}" presName="sibTrans" presStyleLbl="sibTrans2D1" presStyleIdx="0" presStyleCnt="4"/>
      <dgm:spPr/>
      <dgm:t>
        <a:bodyPr/>
        <a:lstStyle/>
        <a:p>
          <a:endParaRPr lang="ru-RU"/>
        </a:p>
      </dgm:t>
    </dgm:pt>
    <dgm:pt modelId="{B6AFE899-6AB8-4E03-8FFB-B971D1E5CD10}" type="pres">
      <dgm:prSet presAssocID="{7267D9DB-31E4-4D57-8A63-0EBDF4917404}" presName="node" presStyleLbl="node1" presStyleIdx="1" presStyleCnt="4" custScaleX="112676" custScaleY="150941" custRadScaleRad="145221" custRadScaleInc="-26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320BE4-EBB0-460B-917A-5FA0BE9A82A3}" type="pres">
      <dgm:prSet presAssocID="{7267D9DB-31E4-4D57-8A63-0EBDF4917404}" presName="dummy" presStyleCnt="0"/>
      <dgm:spPr/>
    </dgm:pt>
    <dgm:pt modelId="{611650DC-F4A3-4F1B-AB93-A82750D35084}" type="pres">
      <dgm:prSet presAssocID="{A6976B0C-4E42-4968-8AF1-DB3264D38658}" presName="sibTrans" presStyleLbl="sibTrans2D1" presStyleIdx="1" presStyleCnt="4" custLinFactNeighborX="4159" custLinFactNeighborY="4737"/>
      <dgm:spPr/>
      <dgm:t>
        <a:bodyPr/>
        <a:lstStyle/>
        <a:p>
          <a:endParaRPr lang="ru-RU"/>
        </a:p>
      </dgm:t>
    </dgm:pt>
    <dgm:pt modelId="{E97E490E-1C88-4BB0-A283-D64FE73545C7}" type="pres">
      <dgm:prSet presAssocID="{80D77023-E931-44E0-B928-AFDBB0EF0135}" presName="node" presStyleLbl="node1" presStyleIdx="2" presStyleCnt="4" custScaleX="122434" custScaleY="89770" custRadScaleRad="104955" custRadScaleInc="-98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FDAF7E-7A16-4A1F-B46A-490B21F57880}" type="pres">
      <dgm:prSet presAssocID="{80D77023-E931-44E0-B928-AFDBB0EF0135}" presName="dummy" presStyleCnt="0"/>
      <dgm:spPr/>
    </dgm:pt>
    <dgm:pt modelId="{DFB368F6-0D23-4E31-B8A6-6F9D07364308}" type="pres">
      <dgm:prSet presAssocID="{F8FB1226-E6EE-4AB7-BD85-86B861A10AFE}" presName="sibTrans" presStyleLbl="sibTrans2D1" presStyleIdx="2" presStyleCnt="4"/>
      <dgm:spPr/>
      <dgm:t>
        <a:bodyPr/>
        <a:lstStyle/>
        <a:p>
          <a:endParaRPr lang="ru-RU"/>
        </a:p>
      </dgm:t>
    </dgm:pt>
    <dgm:pt modelId="{6BB6DB74-A958-4D25-B5B9-429F190F1863}" type="pres">
      <dgm:prSet presAssocID="{B18F87B4-6243-4CA3-9DE2-07BF90C30F2D}" presName="node" presStyleLbl="node1" presStyleIdx="3" presStyleCnt="4" custScaleX="125368" custScaleY="154714" custRadScaleRad="155188" custRadScaleInc="-3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E42C04-F4D9-4452-BC1C-9FA8C32FAA81}" type="pres">
      <dgm:prSet presAssocID="{B18F87B4-6243-4CA3-9DE2-07BF90C30F2D}" presName="dummy" presStyleCnt="0"/>
      <dgm:spPr/>
    </dgm:pt>
    <dgm:pt modelId="{69A814A2-EE1E-4772-A05C-B400D1E48F85}" type="pres">
      <dgm:prSet presAssocID="{07D5816F-7392-444C-80B9-BCCD8AEF32F3}" presName="sibTrans" presStyleLbl="sibTrans2D1" presStyleIdx="3" presStyleCnt="4" custScaleX="101144" custLinFactNeighborX="-436" custLinFactNeighborY="-135"/>
      <dgm:spPr/>
      <dgm:t>
        <a:bodyPr/>
        <a:lstStyle/>
        <a:p>
          <a:endParaRPr lang="ru-RU"/>
        </a:p>
      </dgm:t>
    </dgm:pt>
  </dgm:ptLst>
  <dgm:cxnLst>
    <dgm:cxn modelId="{21F0A5A7-95E9-4144-BB4A-BF29E9E3AC54}" type="presOf" srcId="{B18F87B4-6243-4CA3-9DE2-07BF90C30F2D}" destId="{6BB6DB74-A958-4D25-B5B9-429F190F1863}" srcOrd="0" destOrd="0" presId="urn:microsoft.com/office/officeart/2005/8/layout/radial6"/>
    <dgm:cxn modelId="{6BED03DF-AA8B-497E-8512-EDDF974D6380}" type="presOf" srcId="{00B51542-5D37-4787-BE9B-43E21CF078FF}" destId="{F5EAD8C2-B683-4E7B-8B81-616CD4DA26AE}" srcOrd="0" destOrd="0" presId="urn:microsoft.com/office/officeart/2005/8/layout/radial6"/>
    <dgm:cxn modelId="{8FCCA260-3131-4165-8897-A71C55B76090}" type="presOf" srcId="{1458D16B-B646-40BF-B58C-05264B55BD45}" destId="{F15276D6-C102-4E7B-A75E-73DAD3B7E4D3}" srcOrd="0" destOrd="0" presId="urn:microsoft.com/office/officeart/2005/8/layout/radial6"/>
    <dgm:cxn modelId="{B61AEA21-5220-4BC3-9CB4-5CB4B210EA1A}" srcId="{564740DF-88AD-466B-B3F4-915B8D344477}" destId="{1458D16B-B646-40BF-B58C-05264B55BD45}" srcOrd="0" destOrd="0" parTransId="{E1C2B077-46C5-4D6A-A8B3-D8D7C7EC614F}" sibTransId="{11A91D7A-BD22-4395-B33E-A3A8990426B2}"/>
    <dgm:cxn modelId="{F676DCA0-AD09-451C-9FEE-BEAD513153DB}" type="presOf" srcId="{564740DF-88AD-466B-B3F4-915B8D344477}" destId="{6AC5CD2E-2C78-4F05-906D-FAFF2BB66741}" srcOrd="0" destOrd="0" presId="urn:microsoft.com/office/officeart/2005/8/layout/radial6"/>
    <dgm:cxn modelId="{78914F6A-0771-4AE9-8900-A89BA49960B3}" type="presOf" srcId="{7267D9DB-31E4-4D57-8A63-0EBDF4917404}" destId="{B6AFE899-6AB8-4E03-8FFB-B971D1E5CD10}" srcOrd="0" destOrd="0" presId="urn:microsoft.com/office/officeart/2005/8/layout/radial6"/>
    <dgm:cxn modelId="{4DFA2E1C-55CA-48B3-B5B8-8CCE6BA09347}" type="presOf" srcId="{07D5816F-7392-444C-80B9-BCCD8AEF32F3}" destId="{69A814A2-EE1E-4772-A05C-B400D1E48F85}" srcOrd="0" destOrd="0" presId="urn:microsoft.com/office/officeart/2005/8/layout/radial6"/>
    <dgm:cxn modelId="{B5F498E1-0386-4133-9A14-7CD740C601CC}" type="presOf" srcId="{F8FB1226-E6EE-4AB7-BD85-86B861A10AFE}" destId="{DFB368F6-0D23-4E31-B8A6-6F9D07364308}" srcOrd="0" destOrd="0" presId="urn:microsoft.com/office/officeart/2005/8/layout/radial6"/>
    <dgm:cxn modelId="{EDBE7045-BFA3-41CC-BCF0-2296A2932DA2}" type="presOf" srcId="{80D77023-E931-44E0-B928-AFDBB0EF0135}" destId="{E97E490E-1C88-4BB0-A283-D64FE73545C7}" srcOrd="0" destOrd="0" presId="urn:microsoft.com/office/officeart/2005/8/layout/radial6"/>
    <dgm:cxn modelId="{656A04F9-682F-4ACE-BBE2-0416EAB1090E}" srcId="{1458D16B-B646-40BF-B58C-05264B55BD45}" destId="{80D77023-E931-44E0-B928-AFDBB0EF0135}" srcOrd="2" destOrd="0" parTransId="{8445C488-7F3B-46E8-8640-32AC5912F182}" sibTransId="{F8FB1226-E6EE-4AB7-BD85-86B861A10AFE}"/>
    <dgm:cxn modelId="{622C85A5-0738-4B87-BED1-5C1B372C5076}" srcId="{1458D16B-B646-40BF-B58C-05264B55BD45}" destId="{7267D9DB-31E4-4D57-8A63-0EBDF4917404}" srcOrd="1" destOrd="0" parTransId="{C1385B7C-33CD-4D5A-A3A4-3D53E0FE83DD}" sibTransId="{A6976B0C-4E42-4968-8AF1-DB3264D38658}"/>
    <dgm:cxn modelId="{012792C9-94F8-4291-97B3-3C381AD1BE65}" srcId="{1458D16B-B646-40BF-B58C-05264B55BD45}" destId="{75594930-1D44-4FB2-9AE0-F44A6B8A1A73}" srcOrd="0" destOrd="0" parTransId="{2B149457-6F85-4A2C-8355-4B8E862B9F62}" sibTransId="{00B51542-5D37-4787-BE9B-43E21CF078FF}"/>
    <dgm:cxn modelId="{2EEC9A38-E791-4E71-9A24-814E3EBA0D28}" type="presOf" srcId="{A6976B0C-4E42-4968-8AF1-DB3264D38658}" destId="{611650DC-F4A3-4F1B-AB93-A82750D35084}" srcOrd="0" destOrd="0" presId="urn:microsoft.com/office/officeart/2005/8/layout/radial6"/>
    <dgm:cxn modelId="{43FC8C3A-C218-4E35-A611-57642E2E0B53}" type="presOf" srcId="{75594930-1D44-4FB2-9AE0-F44A6B8A1A73}" destId="{F3F3FB9D-970A-4ACE-853B-5AA8B402F0A9}" srcOrd="0" destOrd="0" presId="urn:microsoft.com/office/officeart/2005/8/layout/radial6"/>
    <dgm:cxn modelId="{4D1069ED-DCFE-482F-8141-4ED16415837F}" srcId="{1458D16B-B646-40BF-B58C-05264B55BD45}" destId="{B18F87B4-6243-4CA3-9DE2-07BF90C30F2D}" srcOrd="3" destOrd="0" parTransId="{FAA6B3C1-B06E-493F-8C2A-C2B599793FD8}" sibTransId="{07D5816F-7392-444C-80B9-BCCD8AEF32F3}"/>
    <dgm:cxn modelId="{FD69C0BD-0674-45E4-AD8D-0181F6CDA96B}" type="presParOf" srcId="{6AC5CD2E-2C78-4F05-906D-FAFF2BB66741}" destId="{F15276D6-C102-4E7B-A75E-73DAD3B7E4D3}" srcOrd="0" destOrd="0" presId="urn:microsoft.com/office/officeart/2005/8/layout/radial6"/>
    <dgm:cxn modelId="{6AE4023D-C967-4265-8CD8-1B80F2F23120}" type="presParOf" srcId="{6AC5CD2E-2C78-4F05-906D-FAFF2BB66741}" destId="{F3F3FB9D-970A-4ACE-853B-5AA8B402F0A9}" srcOrd="1" destOrd="0" presId="urn:microsoft.com/office/officeart/2005/8/layout/radial6"/>
    <dgm:cxn modelId="{A915A01A-629F-4A0C-BBD3-A3AC36092C41}" type="presParOf" srcId="{6AC5CD2E-2C78-4F05-906D-FAFF2BB66741}" destId="{5D6A040A-D9AE-4963-A22C-43ECE1313B2E}" srcOrd="2" destOrd="0" presId="urn:microsoft.com/office/officeart/2005/8/layout/radial6"/>
    <dgm:cxn modelId="{3DD09A17-C62A-475A-BB9E-77DABD8D0DA4}" type="presParOf" srcId="{6AC5CD2E-2C78-4F05-906D-FAFF2BB66741}" destId="{F5EAD8C2-B683-4E7B-8B81-616CD4DA26AE}" srcOrd="3" destOrd="0" presId="urn:microsoft.com/office/officeart/2005/8/layout/radial6"/>
    <dgm:cxn modelId="{906BE399-ED59-44FC-9D4D-2CD0FBF3B1D3}" type="presParOf" srcId="{6AC5CD2E-2C78-4F05-906D-FAFF2BB66741}" destId="{B6AFE899-6AB8-4E03-8FFB-B971D1E5CD10}" srcOrd="4" destOrd="0" presId="urn:microsoft.com/office/officeart/2005/8/layout/radial6"/>
    <dgm:cxn modelId="{B4C881AD-783F-4923-837C-FD4A42A85816}" type="presParOf" srcId="{6AC5CD2E-2C78-4F05-906D-FAFF2BB66741}" destId="{F7320BE4-EBB0-460B-917A-5FA0BE9A82A3}" srcOrd="5" destOrd="0" presId="urn:microsoft.com/office/officeart/2005/8/layout/radial6"/>
    <dgm:cxn modelId="{5429446F-3502-4B98-B4A6-88974B2AD641}" type="presParOf" srcId="{6AC5CD2E-2C78-4F05-906D-FAFF2BB66741}" destId="{611650DC-F4A3-4F1B-AB93-A82750D35084}" srcOrd="6" destOrd="0" presId="urn:microsoft.com/office/officeart/2005/8/layout/radial6"/>
    <dgm:cxn modelId="{26663407-5F4F-49F0-BB97-B684E071CE1B}" type="presParOf" srcId="{6AC5CD2E-2C78-4F05-906D-FAFF2BB66741}" destId="{E97E490E-1C88-4BB0-A283-D64FE73545C7}" srcOrd="7" destOrd="0" presId="urn:microsoft.com/office/officeart/2005/8/layout/radial6"/>
    <dgm:cxn modelId="{CDC7621B-A802-4B3C-A900-C11F4CE43958}" type="presParOf" srcId="{6AC5CD2E-2C78-4F05-906D-FAFF2BB66741}" destId="{FAFDAF7E-7A16-4A1F-B46A-490B21F57880}" srcOrd="8" destOrd="0" presId="urn:microsoft.com/office/officeart/2005/8/layout/radial6"/>
    <dgm:cxn modelId="{B1085A5C-D9EF-49E9-BA8D-3A9EDA815368}" type="presParOf" srcId="{6AC5CD2E-2C78-4F05-906D-FAFF2BB66741}" destId="{DFB368F6-0D23-4E31-B8A6-6F9D07364308}" srcOrd="9" destOrd="0" presId="urn:microsoft.com/office/officeart/2005/8/layout/radial6"/>
    <dgm:cxn modelId="{3B5C34DB-1C01-445F-9165-62B44BE33C44}" type="presParOf" srcId="{6AC5CD2E-2C78-4F05-906D-FAFF2BB66741}" destId="{6BB6DB74-A958-4D25-B5B9-429F190F1863}" srcOrd="10" destOrd="0" presId="urn:microsoft.com/office/officeart/2005/8/layout/radial6"/>
    <dgm:cxn modelId="{BDDD3670-EF2D-4250-A9AB-042805FC725C}" type="presParOf" srcId="{6AC5CD2E-2C78-4F05-906D-FAFF2BB66741}" destId="{8CE42C04-F4D9-4452-BC1C-9FA8C32FAA81}" srcOrd="11" destOrd="0" presId="urn:microsoft.com/office/officeart/2005/8/layout/radial6"/>
    <dgm:cxn modelId="{3E8C3052-45DF-486A-A6EE-8925696026FF}" type="presParOf" srcId="{6AC5CD2E-2C78-4F05-906D-FAFF2BB66741}" destId="{69A814A2-EE1E-4772-A05C-B400D1E48F85}" srcOrd="12" destOrd="0" presId="urn:microsoft.com/office/officeart/2005/8/layout/radial6"/>
  </dgm:cxnLst>
  <dgm:bg>
    <a:noFill/>
  </dgm:bg>
  <dgm:whole>
    <a:ln>
      <a:solidFill>
        <a:srgbClr val="D999CD"/>
      </a:solidFill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FAC314B-BE31-45CE-9922-73CAD0A0F90E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DBA8E75-9CD0-4A75-B4B3-3D03D058FC87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ru-RU" dirty="0"/>
        </a:p>
      </dgm:t>
    </dgm:pt>
    <dgm:pt modelId="{3995010C-3ADA-4413-8F29-B6CCB113F5C6}" type="parTrans" cxnId="{1D1292E5-9481-49F3-A3E7-E9D5E7FF9FA3}">
      <dgm:prSet/>
      <dgm:spPr/>
      <dgm:t>
        <a:bodyPr/>
        <a:lstStyle/>
        <a:p>
          <a:endParaRPr lang="ru-RU"/>
        </a:p>
      </dgm:t>
    </dgm:pt>
    <dgm:pt modelId="{42542BDC-6B7E-400A-9EF3-65DB64679065}" type="sibTrans" cxnId="{1D1292E5-9481-49F3-A3E7-E9D5E7FF9FA3}">
      <dgm:prSet/>
      <dgm:spPr/>
      <dgm:t>
        <a:bodyPr/>
        <a:lstStyle/>
        <a:p>
          <a:endParaRPr lang="ru-RU"/>
        </a:p>
      </dgm:t>
    </dgm:pt>
    <dgm:pt modelId="{EA755BCE-6C11-45B3-B0DC-76BAAE83AECD}">
      <dgm:prSet phldrT="[Текст]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ru-RU" dirty="0"/>
        </a:p>
      </dgm:t>
    </dgm:pt>
    <dgm:pt modelId="{15F88505-9218-44C3-8DD7-BCED8487FB88}" type="parTrans" cxnId="{084120C4-EC14-4C5C-AF2B-07F63AED41DD}">
      <dgm:prSet/>
      <dgm:spPr/>
      <dgm:t>
        <a:bodyPr/>
        <a:lstStyle/>
        <a:p>
          <a:endParaRPr lang="ru-RU"/>
        </a:p>
      </dgm:t>
    </dgm:pt>
    <dgm:pt modelId="{0085E08F-47EF-410E-B71D-C37239BD698E}" type="sibTrans" cxnId="{084120C4-EC14-4C5C-AF2B-07F63AED41DD}">
      <dgm:prSet/>
      <dgm:spPr/>
      <dgm:t>
        <a:bodyPr/>
        <a:lstStyle/>
        <a:p>
          <a:endParaRPr lang="ru-RU"/>
        </a:p>
      </dgm:t>
    </dgm:pt>
    <dgm:pt modelId="{9B5852CC-EEE1-4448-8EA3-2D4D42BAC6F7}">
      <dgm:prSet phldrT="[Текст]"/>
      <dgm:spPr>
        <a:blipFill rotWithShape="0">
          <a:blip xmlns:r="http://schemas.openxmlformats.org/officeDocument/2006/relationships" r:embed="rId3"/>
          <a:stretch>
            <a:fillRect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ru-RU" dirty="0"/>
        </a:p>
      </dgm:t>
    </dgm:pt>
    <dgm:pt modelId="{FE6DBB61-5359-46AA-A34D-A6C02CB10FE1}" type="parTrans" cxnId="{CD783AC0-3B5A-4209-99FF-B0F152971F7F}">
      <dgm:prSet/>
      <dgm:spPr/>
      <dgm:t>
        <a:bodyPr/>
        <a:lstStyle/>
        <a:p>
          <a:endParaRPr lang="ru-RU"/>
        </a:p>
      </dgm:t>
    </dgm:pt>
    <dgm:pt modelId="{1E8D4FF4-64E5-490C-B548-0A94C6BD0C47}" type="sibTrans" cxnId="{CD783AC0-3B5A-4209-99FF-B0F152971F7F}">
      <dgm:prSet/>
      <dgm:spPr/>
      <dgm:t>
        <a:bodyPr/>
        <a:lstStyle/>
        <a:p>
          <a:endParaRPr lang="ru-RU"/>
        </a:p>
      </dgm:t>
    </dgm:pt>
    <dgm:pt modelId="{9DD56AE5-6FF1-4393-9FB6-DC1A09B3720C}">
      <dgm:prSet phldrT="[Текст]"/>
      <dgm:spPr>
        <a:blipFill rotWithShape="0">
          <a:blip xmlns:r="http://schemas.openxmlformats.org/officeDocument/2006/relationships" r:embed="rId4"/>
          <a:stretch>
            <a:fillRect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ru-RU" dirty="0"/>
        </a:p>
      </dgm:t>
    </dgm:pt>
    <dgm:pt modelId="{2E5FB93D-2142-434F-98AE-40D164FB386D}" type="parTrans" cxnId="{83377FE1-F6C7-41D8-8716-2FA68E62B4D0}">
      <dgm:prSet/>
      <dgm:spPr/>
      <dgm:t>
        <a:bodyPr/>
        <a:lstStyle/>
        <a:p>
          <a:endParaRPr lang="ru-RU"/>
        </a:p>
      </dgm:t>
    </dgm:pt>
    <dgm:pt modelId="{AE7C4C1B-44D6-417C-9AB6-012BF27EF62D}" type="sibTrans" cxnId="{83377FE1-F6C7-41D8-8716-2FA68E62B4D0}">
      <dgm:prSet/>
      <dgm:spPr/>
      <dgm:t>
        <a:bodyPr/>
        <a:lstStyle/>
        <a:p>
          <a:endParaRPr lang="ru-RU"/>
        </a:p>
      </dgm:t>
    </dgm:pt>
    <dgm:pt modelId="{B4CEAFC6-6D42-48F9-B3E3-BCAD66521DE5}">
      <dgm:prSet phldrT="[Текст]"/>
      <dgm:spPr>
        <a:blipFill rotWithShape="0">
          <a:blip xmlns:r="http://schemas.openxmlformats.org/officeDocument/2006/relationships" r:embed="rId5"/>
          <a:stretch>
            <a:fillRect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ru-RU" dirty="0"/>
        </a:p>
      </dgm:t>
    </dgm:pt>
    <dgm:pt modelId="{1AC97DE0-C010-427E-B0C7-BAA89D4392B4}" type="parTrans" cxnId="{DC9B14DD-0F33-4639-BDD6-C5CB338EEA4F}">
      <dgm:prSet/>
      <dgm:spPr/>
      <dgm:t>
        <a:bodyPr/>
        <a:lstStyle/>
        <a:p>
          <a:endParaRPr lang="ru-RU"/>
        </a:p>
      </dgm:t>
    </dgm:pt>
    <dgm:pt modelId="{B07663E4-DE55-4B08-8348-6CCDF5EF7CCA}" type="sibTrans" cxnId="{DC9B14DD-0F33-4639-BDD6-C5CB338EEA4F}">
      <dgm:prSet/>
      <dgm:spPr/>
      <dgm:t>
        <a:bodyPr/>
        <a:lstStyle/>
        <a:p>
          <a:endParaRPr lang="ru-RU"/>
        </a:p>
      </dgm:t>
    </dgm:pt>
    <dgm:pt modelId="{235447BF-73A4-454C-B41A-FC8754321F4D}" type="pres">
      <dgm:prSet presAssocID="{9FAC314B-BE31-45CE-9922-73CAD0A0F90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252CC09-14EE-4896-87AE-5A8E9C653B6E}" type="pres">
      <dgm:prSet presAssocID="{0DBA8E75-9CD0-4A75-B4B3-3D03D058FC87}" presName="node" presStyleLbl="node1" presStyleIdx="0" presStyleCnt="5" custLinFactNeighborY="-7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785995-9A29-485B-92E9-D2249F8E1658}" type="pres">
      <dgm:prSet presAssocID="{42542BDC-6B7E-400A-9EF3-65DB64679065}" presName="sibTrans" presStyleCnt="0"/>
      <dgm:spPr/>
    </dgm:pt>
    <dgm:pt modelId="{D46F2D6B-C99D-4FAD-9A81-96B47FD7FF7C}" type="pres">
      <dgm:prSet presAssocID="{EA755BCE-6C11-45B3-B0DC-76BAAE83AEC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2132E7-4AC3-4DB2-A680-1C9B73BE56C8}" type="pres">
      <dgm:prSet presAssocID="{0085E08F-47EF-410E-B71D-C37239BD698E}" presName="sibTrans" presStyleCnt="0"/>
      <dgm:spPr/>
    </dgm:pt>
    <dgm:pt modelId="{E3FBA9B8-ADB8-4890-9342-E6EA656E4F99}" type="pres">
      <dgm:prSet presAssocID="{9B5852CC-EEE1-4448-8EA3-2D4D42BAC6F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D87F8A-799D-4AD2-B81D-9109BF4CCBCE}" type="pres">
      <dgm:prSet presAssocID="{1E8D4FF4-64E5-490C-B548-0A94C6BD0C47}" presName="sibTrans" presStyleCnt="0"/>
      <dgm:spPr/>
    </dgm:pt>
    <dgm:pt modelId="{FB42CF76-FD26-4EE3-BDC0-78F484E79530}" type="pres">
      <dgm:prSet presAssocID="{9DD56AE5-6FF1-4393-9FB6-DC1A09B3720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E4D3D9-B9EE-42D1-8F82-010DCDD88F6B}" type="pres">
      <dgm:prSet presAssocID="{AE7C4C1B-44D6-417C-9AB6-012BF27EF62D}" presName="sibTrans" presStyleCnt="0"/>
      <dgm:spPr/>
    </dgm:pt>
    <dgm:pt modelId="{DB2D6969-CAEF-4016-803F-75FA0FEA7362}" type="pres">
      <dgm:prSet presAssocID="{B4CEAFC6-6D42-48F9-B3E3-BCAD66521DE5}" presName="node" presStyleLbl="node1" presStyleIdx="4" presStyleCnt="5" custScaleY="100000" custLinFactNeighborX="198" custLinFactNeighborY="-2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81B4D76-18F9-4283-AC40-9C8193A30A7D}" type="presOf" srcId="{B4CEAFC6-6D42-48F9-B3E3-BCAD66521DE5}" destId="{DB2D6969-CAEF-4016-803F-75FA0FEA7362}" srcOrd="0" destOrd="0" presId="urn:microsoft.com/office/officeart/2005/8/layout/default#1"/>
    <dgm:cxn modelId="{CC60E41A-8E68-42AF-9A7C-F06557C0559A}" type="presOf" srcId="{9B5852CC-EEE1-4448-8EA3-2D4D42BAC6F7}" destId="{E3FBA9B8-ADB8-4890-9342-E6EA656E4F99}" srcOrd="0" destOrd="0" presId="urn:microsoft.com/office/officeart/2005/8/layout/default#1"/>
    <dgm:cxn modelId="{1D1292E5-9481-49F3-A3E7-E9D5E7FF9FA3}" srcId="{9FAC314B-BE31-45CE-9922-73CAD0A0F90E}" destId="{0DBA8E75-9CD0-4A75-B4B3-3D03D058FC87}" srcOrd="0" destOrd="0" parTransId="{3995010C-3ADA-4413-8F29-B6CCB113F5C6}" sibTransId="{42542BDC-6B7E-400A-9EF3-65DB64679065}"/>
    <dgm:cxn modelId="{98A5D9FD-9149-408D-B81F-C4920E61EA7C}" type="presOf" srcId="{9DD56AE5-6FF1-4393-9FB6-DC1A09B3720C}" destId="{FB42CF76-FD26-4EE3-BDC0-78F484E79530}" srcOrd="0" destOrd="0" presId="urn:microsoft.com/office/officeart/2005/8/layout/default#1"/>
    <dgm:cxn modelId="{CD783AC0-3B5A-4209-99FF-B0F152971F7F}" srcId="{9FAC314B-BE31-45CE-9922-73CAD0A0F90E}" destId="{9B5852CC-EEE1-4448-8EA3-2D4D42BAC6F7}" srcOrd="2" destOrd="0" parTransId="{FE6DBB61-5359-46AA-A34D-A6C02CB10FE1}" sibTransId="{1E8D4FF4-64E5-490C-B548-0A94C6BD0C47}"/>
    <dgm:cxn modelId="{DC9B14DD-0F33-4639-BDD6-C5CB338EEA4F}" srcId="{9FAC314B-BE31-45CE-9922-73CAD0A0F90E}" destId="{B4CEAFC6-6D42-48F9-B3E3-BCAD66521DE5}" srcOrd="4" destOrd="0" parTransId="{1AC97DE0-C010-427E-B0C7-BAA89D4392B4}" sibTransId="{B07663E4-DE55-4B08-8348-6CCDF5EF7CCA}"/>
    <dgm:cxn modelId="{83377FE1-F6C7-41D8-8716-2FA68E62B4D0}" srcId="{9FAC314B-BE31-45CE-9922-73CAD0A0F90E}" destId="{9DD56AE5-6FF1-4393-9FB6-DC1A09B3720C}" srcOrd="3" destOrd="0" parTransId="{2E5FB93D-2142-434F-98AE-40D164FB386D}" sibTransId="{AE7C4C1B-44D6-417C-9AB6-012BF27EF62D}"/>
    <dgm:cxn modelId="{0D5E3BAB-9B1E-48CB-B010-2373663B6FC0}" type="presOf" srcId="{0DBA8E75-9CD0-4A75-B4B3-3D03D058FC87}" destId="{9252CC09-14EE-4896-87AE-5A8E9C653B6E}" srcOrd="0" destOrd="0" presId="urn:microsoft.com/office/officeart/2005/8/layout/default#1"/>
    <dgm:cxn modelId="{084120C4-EC14-4C5C-AF2B-07F63AED41DD}" srcId="{9FAC314B-BE31-45CE-9922-73CAD0A0F90E}" destId="{EA755BCE-6C11-45B3-B0DC-76BAAE83AECD}" srcOrd="1" destOrd="0" parTransId="{15F88505-9218-44C3-8DD7-BCED8487FB88}" sibTransId="{0085E08F-47EF-410E-B71D-C37239BD698E}"/>
    <dgm:cxn modelId="{A1302411-46F4-4476-B624-462081CA1EBF}" type="presOf" srcId="{9FAC314B-BE31-45CE-9922-73CAD0A0F90E}" destId="{235447BF-73A4-454C-B41A-FC8754321F4D}" srcOrd="0" destOrd="0" presId="urn:microsoft.com/office/officeart/2005/8/layout/default#1"/>
    <dgm:cxn modelId="{0AAC8175-8090-4BEE-90A8-D8438DBC78AC}" type="presOf" srcId="{EA755BCE-6C11-45B3-B0DC-76BAAE83AECD}" destId="{D46F2D6B-C99D-4FAD-9A81-96B47FD7FF7C}" srcOrd="0" destOrd="0" presId="urn:microsoft.com/office/officeart/2005/8/layout/default#1"/>
    <dgm:cxn modelId="{DCEF7371-6421-433F-8DD0-5FA6180FE227}" type="presParOf" srcId="{235447BF-73A4-454C-B41A-FC8754321F4D}" destId="{9252CC09-14EE-4896-87AE-5A8E9C653B6E}" srcOrd="0" destOrd="0" presId="urn:microsoft.com/office/officeart/2005/8/layout/default#1"/>
    <dgm:cxn modelId="{FC60531F-1955-4284-98A1-3B9436D58EDB}" type="presParOf" srcId="{235447BF-73A4-454C-B41A-FC8754321F4D}" destId="{0C785995-9A29-485B-92E9-D2249F8E1658}" srcOrd="1" destOrd="0" presId="urn:microsoft.com/office/officeart/2005/8/layout/default#1"/>
    <dgm:cxn modelId="{A9F5B8C2-4526-4269-B40F-AE6FB8C95A04}" type="presParOf" srcId="{235447BF-73A4-454C-B41A-FC8754321F4D}" destId="{D46F2D6B-C99D-4FAD-9A81-96B47FD7FF7C}" srcOrd="2" destOrd="0" presId="urn:microsoft.com/office/officeart/2005/8/layout/default#1"/>
    <dgm:cxn modelId="{D2E5672E-EA7B-4A72-A1F7-B6FC75355E6E}" type="presParOf" srcId="{235447BF-73A4-454C-B41A-FC8754321F4D}" destId="{332132E7-4AC3-4DB2-A680-1C9B73BE56C8}" srcOrd="3" destOrd="0" presId="urn:microsoft.com/office/officeart/2005/8/layout/default#1"/>
    <dgm:cxn modelId="{5246DEF8-835D-4314-9B6A-6BA8654BAFB2}" type="presParOf" srcId="{235447BF-73A4-454C-B41A-FC8754321F4D}" destId="{E3FBA9B8-ADB8-4890-9342-E6EA656E4F99}" srcOrd="4" destOrd="0" presId="urn:microsoft.com/office/officeart/2005/8/layout/default#1"/>
    <dgm:cxn modelId="{818810E1-CE01-472A-B55F-00706916388E}" type="presParOf" srcId="{235447BF-73A4-454C-B41A-FC8754321F4D}" destId="{D8D87F8A-799D-4AD2-B81D-9109BF4CCBCE}" srcOrd="5" destOrd="0" presId="urn:microsoft.com/office/officeart/2005/8/layout/default#1"/>
    <dgm:cxn modelId="{B291EB69-2B6C-4078-A04F-FF6AF1F94497}" type="presParOf" srcId="{235447BF-73A4-454C-B41A-FC8754321F4D}" destId="{FB42CF76-FD26-4EE3-BDC0-78F484E79530}" srcOrd="6" destOrd="0" presId="urn:microsoft.com/office/officeart/2005/8/layout/default#1"/>
    <dgm:cxn modelId="{13956212-BD07-4C64-8E12-D816B8E9843D}" type="presParOf" srcId="{235447BF-73A4-454C-B41A-FC8754321F4D}" destId="{E9E4D3D9-B9EE-42D1-8F82-010DCDD88F6B}" srcOrd="7" destOrd="0" presId="urn:microsoft.com/office/officeart/2005/8/layout/default#1"/>
    <dgm:cxn modelId="{CA1D7816-7AC2-43EF-BD59-D8A4AAF6A8B3}" type="presParOf" srcId="{235447BF-73A4-454C-B41A-FC8754321F4D}" destId="{DB2D6969-CAEF-4016-803F-75FA0FEA7362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4CDCEAF-409D-4630-995B-EEDC7EB54DD4}" type="doc">
      <dgm:prSet loTypeId="urn:microsoft.com/office/officeart/2005/8/layout/pList1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6AB2AA-ED8C-4B57-9764-5598C2222C82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rPr>
            <a:t>Аудит членами Европейского союза</a:t>
          </a:r>
          <a:endParaRPr lang="ru-RU" sz="1600" b="1" dirty="0">
            <a:solidFill>
              <a:srgbClr val="CC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FC24D47-848C-4610-B07E-70F7ABB9669C}" type="parTrans" cxnId="{545A0D20-A0C1-435C-BB3D-2B03794BF0C8}">
      <dgm:prSet/>
      <dgm:spPr/>
      <dgm:t>
        <a:bodyPr/>
        <a:lstStyle/>
        <a:p>
          <a:endParaRPr lang="ru-RU"/>
        </a:p>
      </dgm:t>
    </dgm:pt>
    <dgm:pt modelId="{BBB1D6E4-6E98-42B9-9ABD-14475AA35424}" type="sibTrans" cxnId="{545A0D20-A0C1-435C-BB3D-2B03794BF0C8}">
      <dgm:prSet/>
      <dgm:spPr/>
      <dgm:t>
        <a:bodyPr/>
        <a:lstStyle/>
        <a:p>
          <a:endParaRPr lang="ru-RU"/>
        </a:p>
      </dgm:t>
    </dgm:pt>
    <dgm:pt modelId="{30E762A7-D7F0-4A41-8203-5BCC7C05CEFE}">
      <dgm:prSet phldrT="[Текст]"/>
      <dgm:spPr/>
      <dgm:t>
        <a:bodyPr/>
        <a:lstStyle/>
        <a:p>
          <a:r>
            <a:rPr lang="ru-RU" b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rPr>
            <a:t>Инспекционный контроль</a:t>
          </a:r>
          <a:r>
            <a:rPr lang="en-US" b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rPr>
            <a:t>DAkkS</a:t>
          </a:r>
          <a:r>
            <a:rPr lang="ru-RU" b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b="1" dirty="0">
            <a:solidFill>
              <a:srgbClr val="CC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4D1DE78-1685-43CD-ADBD-5BF6AA96DAB3}" type="parTrans" cxnId="{A17E0016-2085-4691-84F3-E8C5A8DFF80E}">
      <dgm:prSet/>
      <dgm:spPr/>
      <dgm:t>
        <a:bodyPr/>
        <a:lstStyle/>
        <a:p>
          <a:endParaRPr lang="ru-RU"/>
        </a:p>
      </dgm:t>
    </dgm:pt>
    <dgm:pt modelId="{C070FCEB-115D-4EDF-8452-6BEB0407E441}" type="sibTrans" cxnId="{A17E0016-2085-4691-84F3-E8C5A8DFF80E}">
      <dgm:prSet/>
      <dgm:spPr/>
      <dgm:t>
        <a:bodyPr/>
        <a:lstStyle/>
        <a:p>
          <a:endParaRPr lang="ru-RU"/>
        </a:p>
      </dgm:t>
    </dgm:pt>
    <dgm:pt modelId="{ADD869AE-C336-423C-90FE-3341C4A358DF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rPr>
            <a:t>Оценка экспертом </a:t>
          </a:r>
          <a:r>
            <a:rPr lang="ru-RU" sz="1600" b="1" dirty="0" err="1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rPr>
            <a:t>Россакредитации</a:t>
          </a:r>
          <a:endParaRPr lang="ru-RU" sz="1600" b="1" dirty="0">
            <a:solidFill>
              <a:srgbClr val="CC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9CB35C7-5090-4C95-B788-9713E863C7FC}" type="parTrans" cxnId="{CC1120A6-2D6C-45B6-A413-6FD1B539540E}">
      <dgm:prSet/>
      <dgm:spPr/>
      <dgm:t>
        <a:bodyPr/>
        <a:lstStyle/>
        <a:p>
          <a:endParaRPr lang="ru-RU"/>
        </a:p>
      </dgm:t>
    </dgm:pt>
    <dgm:pt modelId="{ACB081BB-5AA5-4AE3-B1EF-1664C038C253}" type="sibTrans" cxnId="{CC1120A6-2D6C-45B6-A413-6FD1B539540E}">
      <dgm:prSet/>
      <dgm:spPr/>
      <dgm:t>
        <a:bodyPr/>
        <a:lstStyle/>
        <a:p>
          <a:endParaRPr lang="ru-RU"/>
        </a:p>
      </dgm:t>
    </dgm:pt>
    <dgm:pt modelId="{255BF034-CBAA-43AB-AB96-7B61DB2950D3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rPr>
            <a:t>31 специалист повысил свою квалификацию</a:t>
          </a:r>
          <a:endParaRPr lang="ru-RU" sz="1600" b="1" dirty="0">
            <a:solidFill>
              <a:srgbClr val="CC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64919E2-2D2C-4BF2-959C-3F8E6B3432F3}" type="parTrans" cxnId="{838865BB-0F9F-463C-A0EB-91D5FA0335FF}">
      <dgm:prSet/>
      <dgm:spPr/>
      <dgm:t>
        <a:bodyPr/>
        <a:lstStyle/>
        <a:p>
          <a:endParaRPr lang="ru-RU"/>
        </a:p>
      </dgm:t>
    </dgm:pt>
    <dgm:pt modelId="{10BD3B1F-3B55-4573-8152-D2220492EFA2}" type="sibTrans" cxnId="{838865BB-0F9F-463C-A0EB-91D5FA0335FF}">
      <dgm:prSet/>
      <dgm:spPr/>
      <dgm:t>
        <a:bodyPr/>
        <a:lstStyle/>
        <a:p>
          <a:endParaRPr lang="ru-RU"/>
        </a:p>
      </dgm:t>
    </dgm:pt>
    <dgm:pt modelId="{21975B84-50A3-41D5-824F-1BAE242623DF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rPr>
            <a:t>Исследовано 135 проб в рамках МСИ </a:t>
          </a:r>
          <a:endParaRPr lang="ru-RU" sz="1600" b="1" dirty="0">
            <a:solidFill>
              <a:srgbClr val="CC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03D6A58-ABB4-4C67-9711-C26F277D0FE1}" type="parTrans" cxnId="{5A343515-A90F-4B5F-A162-F1EACAF84C1D}">
      <dgm:prSet/>
      <dgm:spPr/>
      <dgm:t>
        <a:bodyPr/>
        <a:lstStyle/>
        <a:p>
          <a:endParaRPr lang="ru-RU"/>
        </a:p>
      </dgm:t>
    </dgm:pt>
    <dgm:pt modelId="{519EE7FC-4FC4-4006-9FE4-6FACF70782B2}" type="sibTrans" cxnId="{5A343515-A90F-4B5F-A162-F1EACAF84C1D}">
      <dgm:prSet/>
      <dgm:spPr/>
      <dgm:t>
        <a:bodyPr/>
        <a:lstStyle/>
        <a:p>
          <a:endParaRPr lang="ru-RU"/>
        </a:p>
      </dgm:t>
    </dgm:pt>
    <dgm:pt modelId="{8610E47F-4C44-40D3-867A-646159D1CC75}" type="pres">
      <dgm:prSet presAssocID="{24CDCEAF-409D-4630-995B-EEDC7EB54DD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A64D797-F535-41FA-937A-C008BD533BDA}" type="pres">
      <dgm:prSet presAssocID="{716AB2AA-ED8C-4B57-9764-5598C2222C82}" presName="compNode" presStyleCnt="0"/>
      <dgm:spPr/>
    </dgm:pt>
    <dgm:pt modelId="{E26C725D-AFC8-49B9-9F1D-0DE452DCF8AC}" type="pres">
      <dgm:prSet presAssocID="{716AB2AA-ED8C-4B57-9764-5598C2222C82}" presName="pictRect" presStyleLbl="nod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rgbClr val="002060"/>
          </a:solidFill>
        </a:ln>
        <a:effectLst>
          <a:glow rad="63500">
            <a:schemeClr val="accent5">
              <a:satMod val="175000"/>
              <a:alpha val="40000"/>
            </a:schemeClr>
          </a:glow>
        </a:effectLst>
      </dgm:spPr>
    </dgm:pt>
    <dgm:pt modelId="{1D8C33BE-9512-4822-9634-AD40C276F5C4}" type="pres">
      <dgm:prSet presAssocID="{716AB2AA-ED8C-4B57-9764-5598C2222C82}" presName="textRect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63B67A-C81C-4E5D-8A55-9AED2BAC0244}" type="pres">
      <dgm:prSet presAssocID="{BBB1D6E4-6E98-42B9-9ABD-14475AA3542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1DC701B-D8F0-41A1-9DF9-4E9C3ED2DE62}" type="pres">
      <dgm:prSet presAssocID="{30E762A7-D7F0-4A41-8203-5BCC7C05CEFE}" presName="compNode" presStyleCnt="0"/>
      <dgm:spPr/>
    </dgm:pt>
    <dgm:pt modelId="{AA3952EA-0E91-451D-B3CF-281C729DA8B4}" type="pres">
      <dgm:prSet presAssocID="{30E762A7-D7F0-4A41-8203-5BCC7C05CEFE}" presName="pictRect" presStyleLbl="nod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solidFill>
            <a:srgbClr val="002060"/>
          </a:solidFill>
        </a:ln>
        <a:effectLst>
          <a:glow rad="63500">
            <a:schemeClr val="accent5">
              <a:satMod val="175000"/>
              <a:alpha val="40000"/>
            </a:schemeClr>
          </a:glow>
        </a:effectLst>
      </dgm:spPr>
    </dgm:pt>
    <dgm:pt modelId="{D6AA8AD1-5B62-4209-A179-B5688E0FAF8B}" type="pres">
      <dgm:prSet presAssocID="{30E762A7-D7F0-4A41-8203-5BCC7C05CEFE}" presName="textRect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F0A28F-D384-459E-8754-3CD8D7FC98BE}" type="pres">
      <dgm:prSet presAssocID="{C070FCEB-115D-4EDF-8452-6BEB0407E44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9D1B088-9C79-494C-A47C-88A487F90931}" type="pres">
      <dgm:prSet presAssocID="{ADD869AE-C336-423C-90FE-3341C4A358DF}" presName="compNode" presStyleCnt="0"/>
      <dgm:spPr/>
    </dgm:pt>
    <dgm:pt modelId="{FF700C1A-0EE1-470C-AB96-1CD1263B68E0}" type="pres">
      <dgm:prSet presAssocID="{ADD869AE-C336-423C-90FE-3341C4A358DF}" presName="pictRect" presStyleLbl="node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  <a:ln>
          <a:solidFill>
            <a:srgbClr val="002060"/>
          </a:solidFill>
        </a:ln>
        <a:effectLst>
          <a:glow rad="63500">
            <a:schemeClr val="accent5">
              <a:satMod val="175000"/>
              <a:alpha val="40000"/>
            </a:schemeClr>
          </a:glow>
        </a:effectLst>
      </dgm:spPr>
    </dgm:pt>
    <dgm:pt modelId="{166B2ADC-494F-4FFE-8084-B5A269941469}" type="pres">
      <dgm:prSet presAssocID="{ADD869AE-C336-423C-90FE-3341C4A358DF}" presName="textRect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91B372-4298-4051-96C6-94CAAF401710}" type="pres">
      <dgm:prSet presAssocID="{ACB081BB-5AA5-4AE3-B1EF-1664C038C253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D5C60C5-0CA5-499D-B75D-B576905AEB29}" type="pres">
      <dgm:prSet presAssocID="{255BF034-CBAA-43AB-AB96-7B61DB2950D3}" presName="compNode" presStyleCnt="0"/>
      <dgm:spPr/>
    </dgm:pt>
    <dgm:pt modelId="{7C55E4EB-D3BA-4E3B-BA19-412ABC204B63}" type="pres">
      <dgm:prSet presAssocID="{255BF034-CBAA-43AB-AB96-7B61DB2950D3}" presName="pictRect" presStyleLbl="node1" presStyleIdx="3" presStyleCnt="5" custLinFactNeighborX="-39871" custLinFactNeighborY="3487"/>
      <dgm:spPr>
        <a:blipFill rotWithShape="0">
          <a:blip xmlns:r="http://schemas.openxmlformats.org/officeDocument/2006/relationships" r:embed="rId4"/>
          <a:stretch>
            <a:fillRect/>
          </a:stretch>
        </a:blipFill>
        <a:ln>
          <a:solidFill>
            <a:srgbClr val="002060"/>
          </a:solidFill>
        </a:ln>
        <a:effectLst>
          <a:glow rad="63500">
            <a:schemeClr val="accent5">
              <a:satMod val="175000"/>
              <a:alpha val="40000"/>
            </a:schemeClr>
          </a:glow>
        </a:effectLst>
      </dgm:spPr>
    </dgm:pt>
    <dgm:pt modelId="{9B918CA7-C8CE-45B9-903B-FD20230081D7}" type="pres">
      <dgm:prSet presAssocID="{255BF034-CBAA-43AB-AB96-7B61DB2950D3}" presName="textRect" presStyleLbl="revTx" presStyleIdx="3" presStyleCnt="5" custScaleX="129377" custLinFactNeighborX="-35430" custLinFactNeighborY="146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F16CA2-A013-42EB-9AB2-FD63F2E80965}" type="pres">
      <dgm:prSet presAssocID="{10BD3B1F-3B55-4573-8152-D2220492EFA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913557BD-BABE-4AA6-9624-F926F101FA91}" type="pres">
      <dgm:prSet presAssocID="{21975B84-50A3-41D5-824F-1BAE242623DF}" presName="compNode" presStyleCnt="0"/>
      <dgm:spPr/>
    </dgm:pt>
    <dgm:pt modelId="{9CE28908-6EFA-4E23-BD49-01E4B029AAF3}" type="pres">
      <dgm:prSet presAssocID="{21975B84-50A3-41D5-824F-1BAE242623DF}" presName="pictRect" presStyleLbl="node1" presStyleIdx="4" presStyleCnt="5" custLinFactNeighborX="819" custLinFactNeighborY="-10565"/>
      <dgm:spPr>
        <a:blipFill rotWithShape="0">
          <a:blip xmlns:r="http://schemas.openxmlformats.org/officeDocument/2006/relationships" r:embed="rId5"/>
          <a:stretch>
            <a:fillRect/>
          </a:stretch>
        </a:blipFill>
        <a:ln>
          <a:solidFill>
            <a:srgbClr val="002060"/>
          </a:solidFill>
        </a:ln>
        <a:effectLst>
          <a:glow rad="63500">
            <a:schemeClr val="accent5">
              <a:satMod val="175000"/>
              <a:alpha val="40000"/>
            </a:schemeClr>
          </a:glow>
        </a:effectLst>
      </dgm:spPr>
    </dgm:pt>
    <dgm:pt modelId="{AEA75148-8B39-4A4E-8E35-9E12EEE8F938}" type="pres">
      <dgm:prSet presAssocID="{21975B84-50A3-41D5-824F-1BAE242623DF}" presName="textRect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1120A6-2D6C-45B6-A413-6FD1B539540E}" srcId="{24CDCEAF-409D-4630-995B-EEDC7EB54DD4}" destId="{ADD869AE-C336-423C-90FE-3341C4A358DF}" srcOrd="2" destOrd="0" parTransId="{D9CB35C7-5090-4C95-B788-9713E863C7FC}" sibTransId="{ACB081BB-5AA5-4AE3-B1EF-1664C038C253}"/>
    <dgm:cxn modelId="{EA9FBEF1-7F2C-4324-B820-BF05D0ABDB24}" type="presOf" srcId="{ACB081BB-5AA5-4AE3-B1EF-1664C038C253}" destId="{7691B372-4298-4051-96C6-94CAAF401710}" srcOrd="0" destOrd="0" presId="urn:microsoft.com/office/officeart/2005/8/layout/pList1#2"/>
    <dgm:cxn modelId="{4315FADF-EF12-457F-A20E-3A5D76A624E1}" type="presOf" srcId="{255BF034-CBAA-43AB-AB96-7B61DB2950D3}" destId="{9B918CA7-C8CE-45B9-903B-FD20230081D7}" srcOrd="0" destOrd="0" presId="urn:microsoft.com/office/officeart/2005/8/layout/pList1#2"/>
    <dgm:cxn modelId="{5A343515-A90F-4B5F-A162-F1EACAF84C1D}" srcId="{24CDCEAF-409D-4630-995B-EEDC7EB54DD4}" destId="{21975B84-50A3-41D5-824F-1BAE242623DF}" srcOrd="4" destOrd="0" parTransId="{603D6A58-ABB4-4C67-9711-C26F277D0FE1}" sibTransId="{519EE7FC-4FC4-4006-9FE4-6FACF70782B2}"/>
    <dgm:cxn modelId="{A17E0016-2085-4691-84F3-E8C5A8DFF80E}" srcId="{24CDCEAF-409D-4630-995B-EEDC7EB54DD4}" destId="{30E762A7-D7F0-4A41-8203-5BCC7C05CEFE}" srcOrd="1" destOrd="0" parTransId="{84D1DE78-1685-43CD-ADBD-5BF6AA96DAB3}" sibTransId="{C070FCEB-115D-4EDF-8452-6BEB0407E441}"/>
    <dgm:cxn modelId="{81B1C7E0-FC7D-46CA-BB60-B815FF5372FF}" type="presOf" srcId="{ADD869AE-C336-423C-90FE-3341C4A358DF}" destId="{166B2ADC-494F-4FFE-8084-B5A269941469}" srcOrd="0" destOrd="0" presId="urn:microsoft.com/office/officeart/2005/8/layout/pList1#2"/>
    <dgm:cxn modelId="{BA01E0BC-5BC2-4A62-9204-E14D55606295}" type="presOf" srcId="{24CDCEAF-409D-4630-995B-EEDC7EB54DD4}" destId="{8610E47F-4C44-40D3-867A-646159D1CC75}" srcOrd="0" destOrd="0" presId="urn:microsoft.com/office/officeart/2005/8/layout/pList1#2"/>
    <dgm:cxn modelId="{6E6969AD-1290-4EF8-92FE-C291A056AA3C}" type="presOf" srcId="{21975B84-50A3-41D5-824F-1BAE242623DF}" destId="{AEA75148-8B39-4A4E-8E35-9E12EEE8F938}" srcOrd="0" destOrd="0" presId="urn:microsoft.com/office/officeart/2005/8/layout/pList1#2"/>
    <dgm:cxn modelId="{A1DD41A7-8EB0-4808-8B65-9B98274D95A1}" type="presOf" srcId="{C070FCEB-115D-4EDF-8452-6BEB0407E441}" destId="{AEF0A28F-D384-459E-8754-3CD8D7FC98BE}" srcOrd="0" destOrd="0" presId="urn:microsoft.com/office/officeart/2005/8/layout/pList1#2"/>
    <dgm:cxn modelId="{4E1BC49B-1ACB-4995-8285-26E2AED457D5}" type="presOf" srcId="{10BD3B1F-3B55-4573-8152-D2220492EFA2}" destId="{A5F16CA2-A013-42EB-9AB2-FD63F2E80965}" srcOrd="0" destOrd="0" presId="urn:microsoft.com/office/officeart/2005/8/layout/pList1#2"/>
    <dgm:cxn modelId="{217696C9-BD59-4D99-837F-2A486C71F6CA}" type="presOf" srcId="{30E762A7-D7F0-4A41-8203-5BCC7C05CEFE}" destId="{D6AA8AD1-5B62-4209-A179-B5688E0FAF8B}" srcOrd="0" destOrd="0" presId="urn:microsoft.com/office/officeart/2005/8/layout/pList1#2"/>
    <dgm:cxn modelId="{9E965A3A-5AFF-4A89-8E11-0E031CF241D9}" type="presOf" srcId="{BBB1D6E4-6E98-42B9-9ABD-14475AA35424}" destId="{4263B67A-C81C-4E5D-8A55-9AED2BAC0244}" srcOrd="0" destOrd="0" presId="urn:microsoft.com/office/officeart/2005/8/layout/pList1#2"/>
    <dgm:cxn modelId="{E2A5D38F-C97A-4CBD-81AC-9C8229082BDC}" type="presOf" srcId="{716AB2AA-ED8C-4B57-9764-5598C2222C82}" destId="{1D8C33BE-9512-4822-9634-AD40C276F5C4}" srcOrd="0" destOrd="0" presId="urn:microsoft.com/office/officeart/2005/8/layout/pList1#2"/>
    <dgm:cxn modelId="{545A0D20-A0C1-435C-BB3D-2B03794BF0C8}" srcId="{24CDCEAF-409D-4630-995B-EEDC7EB54DD4}" destId="{716AB2AA-ED8C-4B57-9764-5598C2222C82}" srcOrd="0" destOrd="0" parTransId="{2FC24D47-848C-4610-B07E-70F7ABB9669C}" sibTransId="{BBB1D6E4-6E98-42B9-9ABD-14475AA35424}"/>
    <dgm:cxn modelId="{838865BB-0F9F-463C-A0EB-91D5FA0335FF}" srcId="{24CDCEAF-409D-4630-995B-EEDC7EB54DD4}" destId="{255BF034-CBAA-43AB-AB96-7B61DB2950D3}" srcOrd="3" destOrd="0" parTransId="{064919E2-2D2C-4BF2-959C-3F8E6B3432F3}" sibTransId="{10BD3B1F-3B55-4573-8152-D2220492EFA2}"/>
    <dgm:cxn modelId="{3E5F2CF8-8868-47EC-B226-6F219C3BE9D5}" type="presParOf" srcId="{8610E47F-4C44-40D3-867A-646159D1CC75}" destId="{AA64D797-F535-41FA-937A-C008BD533BDA}" srcOrd="0" destOrd="0" presId="urn:microsoft.com/office/officeart/2005/8/layout/pList1#2"/>
    <dgm:cxn modelId="{55226EF8-00C4-4724-B1F2-B96993B64977}" type="presParOf" srcId="{AA64D797-F535-41FA-937A-C008BD533BDA}" destId="{E26C725D-AFC8-49B9-9F1D-0DE452DCF8AC}" srcOrd="0" destOrd="0" presId="urn:microsoft.com/office/officeart/2005/8/layout/pList1#2"/>
    <dgm:cxn modelId="{D8764EB0-33FE-4193-8DCF-156725FBA053}" type="presParOf" srcId="{AA64D797-F535-41FA-937A-C008BD533BDA}" destId="{1D8C33BE-9512-4822-9634-AD40C276F5C4}" srcOrd="1" destOrd="0" presId="urn:microsoft.com/office/officeart/2005/8/layout/pList1#2"/>
    <dgm:cxn modelId="{ECD6A682-E526-46A5-9BA8-86960029ACB9}" type="presParOf" srcId="{8610E47F-4C44-40D3-867A-646159D1CC75}" destId="{4263B67A-C81C-4E5D-8A55-9AED2BAC0244}" srcOrd="1" destOrd="0" presId="urn:microsoft.com/office/officeart/2005/8/layout/pList1#2"/>
    <dgm:cxn modelId="{17CD163E-791A-4A05-BDD6-436DA5B89318}" type="presParOf" srcId="{8610E47F-4C44-40D3-867A-646159D1CC75}" destId="{51DC701B-D8F0-41A1-9DF9-4E9C3ED2DE62}" srcOrd="2" destOrd="0" presId="urn:microsoft.com/office/officeart/2005/8/layout/pList1#2"/>
    <dgm:cxn modelId="{57956EE0-D7E9-4BAE-A9C1-D5EF8947BC44}" type="presParOf" srcId="{51DC701B-D8F0-41A1-9DF9-4E9C3ED2DE62}" destId="{AA3952EA-0E91-451D-B3CF-281C729DA8B4}" srcOrd="0" destOrd="0" presId="urn:microsoft.com/office/officeart/2005/8/layout/pList1#2"/>
    <dgm:cxn modelId="{E3738BF5-ED22-41E0-BF15-AD473270393B}" type="presParOf" srcId="{51DC701B-D8F0-41A1-9DF9-4E9C3ED2DE62}" destId="{D6AA8AD1-5B62-4209-A179-B5688E0FAF8B}" srcOrd="1" destOrd="0" presId="urn:microsoft.com/office/officeart/2005/8/layout/pList1#2"/>
    <dgm:cxn modelId="{0803761E-349C-4F51-A288-BCDF957FBA16}" type="presParOf" srcId="{8610E47F-4C44-40D3-867A-646159D1CC75}" destId="{AEF0A28F-D384-459E-8754-3CD8D7FC98BE}" srcOrd="3" destOrd="0" presId="urn:microsoft.com/office/officeart/2005/8/layout/pList1#2"/>
    <dgm:cxn modelId="{1EFE8825-1F62-464D-8A19-0D40EAE04DE1}" type="presParOf" srcId="{8610E47F-4C44-40D3-867A-646159D1CC75}" destId="{F9D1B088-9C79-494C-A47C-88A487F90931}" srcOrd="4" destOrd="0" presId="urn:microsoft.com/office/officeart/2005/8/layout/pList1#2"/>
    <dgm:cxn modelId="{76B156C1-AA2B-4E27-A58D-AE2FE6C8AE50}" type="presParOf" srcId="{F9D1B088-9C79-494C-A47C-88A487F90931}" destId="{FF700C1A-0EE1-470C-AB96-1CD1263B68E0}" srcOrd="0" destOrd="0" presId="urn:microsoft.com/office/officeart/2005/8/layout/pList1#2"/>
    <dgm:cxn modelId="{43215BF2-C9C3-4B84-BC05-16203FD779BD}" type="presParOf" srcId="{F9D1B088-9C79-494C-A47C-88A487F90931}" destId="{166B2ADC-494F-4FFE-8084-B5A269941469}" srcOrd="1" destOrd="0" presId="urn:microsoft.com/office/officeart/2005/8/layout/pList1#2"/>
    <dgm:cxn modelId="{0031FE3E-27E9-48C5-AD7F-7FF67761631D}" type="presParOf" srcId="{8610E47F-4C44-40D3-867A-646159D1CC75}" destId="{7691B372-4298-4051-96C6-94CAAF401710}" srcOrd="5" destOrd="0" presId="urn:microsoft.com/office/officeart/2005/8/layout/pList1#2"/>
    <dgm:cxn modelId="{91CFE036-3D76-4ED9-A0AD-48F4DC176640}" type="presParOf" srcId="{8610E47F-4C44-40D3-867A-646159D1CC75}" destId="{7D5C60C5-0CA5-499D-B75D-B576905AEB29}" srcOrd="6" destOrd="0" presId="urn:microsoft.com/office/officeart/2005/8/layout/pList1#2"/>
    <dgm:cxn modelId="{8ECFCFA2-3743-454A-9089-3B06BEFDC4CF}" type="presParOf" srcId="{7D5C60C5-0CA5-499D-B75D-B576905AEB29}" destId="{7C55E4EB-D3BA-4E3B-BA19-412ABC204B63}" srcOrd="0" destOrd="0" presId="urn:microsoft.com/office/officeart/2005/8/layout/pList1#2"/>
    <dgm:cxn modelId="{DA296394-33AE-4E3B-BDFD-50C8ACE01AC5}" type="presParOf" srcId="{7D5C60C5-0CA5-499D-B75D-B576905AEB29}" destId="{9B918CA7-C8CE-45B9-903B-FD20230081D7}" srcOrd="1" destOrd="0" presId="urn:microsoft.com/office/officeart/2005/8/layout/pList1#2"/>
    <dgm:cxn modelId="{9EA2FCAB-E60C-4CB1-9CBB-9B89F995D04A}" type="presParOf" srcId="{8610E47F-4C44-40D3-867A-646159D1CC75}" destId="{A5F16CA2-A013-42EB-9AB2-FD63F2E80965}" srcOrd="7" destOrd="0" presId="urn:microsoft.com/office/officeart/2005/8/layout/pList1#2"/>
    <dgm:cxn modelId="{68F310AE-B8F3-413B-A403-3CC4859D42B4}" type="presParOf" srcId="{8610E47F-4C44-40D3-867A-646159D1CC75}" destId="{913557BD-BABE-4AA6-9624-F926F101FA91}" srcOrd="8" destOrd="0" presId="urn:microsoft.com/office/officeart/2005/8/layout/pList1#2"/>
    <dgm:cxn modelId="{1B76FCFD-93C7-46A6-BA39-ACFC4E7E8A92}" type="presParOf" srcId="{913557BD-BABE-4AA6-9624-F926F101FA91}" destId="{9CE28908-6EFA-4E23-BD49-01E4B029AAF3}" srcOrd="0" destOrd="0" presId="urn:microsoft.com/office/officeart/2005/8/layout/pList1#2"/>
    <dgm:cxn modelId="{6BAB743C-C626-4846-8861-E5A398985D6B}" type="presParOf" srcId="{913557BD-BABE-4AA6-9624-F926F101FA91}" destId="{AEA75148-8B39-4A4E-8E35-9E12EEE8F938}" srcOrd="1" destOrd="0" presId="urn:microsoft.com/office/officeart/2005/8/layout/pList1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6C725D-AFC8-49B9-9F1D-0DE452DCF8AC}">
      <dsp:nvSpPr>
        <dsp:cNvPr id="0" name=""/>
        <dsp:cNvSpPr/>
      </dsp:nvSpPr>
      <dsp:spPr>
        <a:xfrm>
          <a:off x="751807" y="470"/>
          <a:ext cx="2140354" cy="1474704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rgbClr val="002060"/>
          </a:solidFill>
          <a:prstDash val="solid"/>
          <a:miter lim="800000"/>
        </a:ln>
        <a:effectLst>
          <a:glow rad="63500">
            <a:schemeClr val="accent5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8C33BE-9512-4822-9634-AD40C276F5C4}">
      <dsp:nvSpPr>
        <dsp:cNvPr id="0" name=""/>
        <dsp:cNvSpPr/>
      </dsp:nvSpPr>
      <dsp:spPr>
        <a:xfrm>
          <a:off x="751807" y="1475174"/>
          <a:ext cx="2140354" cy="7940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rPr>
            <a:t>Аудит членами Европейского союза</a:t>
          </a:r>
          <a:endParaRPr lang="ru-RU" sz="1600" b="1" kern="1200" dirty="0">
            <a:solidFill>
              <a:srgbClr val="CC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51807" y="1475174"/>
        <a:ext cx="2140354" cy="794071"/>
      </dsp:txXfrm>
    </dsp:sp>
    <dsp:sp modelId="{AA3952EA-0E91-451D-B3CF-281C729DA8B4}">
      <dsp:nvSpPr>
        <dsp:cNvPr id="0" name=""/>
        <dsp:cNvSpPr/>
      </dsp:nvSpPr>
      <dsp:spPr>
        <a:xfrm>
          <a:off x="3106286" y="470"/>
          <a:ext cx="2140354" cy="1474704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rgbClr val="002060"/>
          </a:solidFill>
          <a:prstDash val="solid"/>
          <a:miter lim="800000"/>
        </a:ln>
        <a:effectLst>
          <a:glow rad="63500">
            <a:schemeClr val="accent5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AA8AD1-5B62-4209-A179-B5688E0FAF8B}">
      <dsp:nvSpPr>
        <dsp:cNvPr id="0" name=""/>
        <dsp:cNvSpPr/>
      </dsp:nvSpPr>
      <dsp:spPr>
        <a:xfrm>
          <a:off x="3106286" y="1475174"/>
          <a:ext cx="2140354" cy="7940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rPr>
            <a:t>Инспекционный контроль</a:t>
          </a:r>
          <a:r>
            <a:rPr lang="en-US" sz="1900" b="1" kern="1200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900" b="1" kern="1200" dirty="0" err="1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rPr>
            <a:t>DAkkS</a:t>
          </a:r>
          <a:r>
            <a:rPr lang="ru-RU" sz="1900" b="1" kern="1200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1900" b="1" kern="1200" dirty="0">
            <a:solidFill>
              <a:srgbClr val="CC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106286" y="1475174"/>
        <a:ext cx="2140354" cy="794071"/>
      </dsp:txXfrm>
    </dsp:sp>
    <dsp:sp modelId="{FF700C1A-0EE1-470C-AB96-1CD1263B68E0}">
      <dsp:nvSpPr>
        <dsp:cNvPr id="0" name=""/>
        <dsp:cNvSpPr/>
      </dsp:nvSpPr>
      <dsp:spPr>
        <a:xfrm>
          <a:off x="5460766" y="470"/>
          <a:ext cx="2140354" cy="1474704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rgbClr val="002060"/>
          </a:solidFill>
          <a:prstDash val="solid"/>
          <a:miter lim="800000"/>
        </a:ln>
        <a:effectLst>
          <a:glow rad="63500">
            <a:schemeClr val="accent5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6B2ADC-494F-4FFE-8084-B5A269941469}">
      <dsp:nvSpPr>
        <dsp:cNvPr id="0" name=""/>
        <dsp:cNvSpPr/>
      </dsp:nvSpPr>
      <dsp:spPr>
        <a:xfrm>
          <a:off x="5460766" y="1475174"/>
          <a:ext cx="2140354" cy="7940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rPr>
            <a:t>Оценка экспертом </a:t>
          </a:r>
          <a:r>
            <a:rPr lang="ru-RU" sz="1600" b="1" kern="1200" dirty="0" err="1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rPr>
            <a:t>Россакредитации</a:t>
          </a:r>
          <a:endParaRPr lang="ru-RU" sz="1600" b="1" kern="1200" dirty="0">
            <a:solidFill>
              <a:srgbClr val="CC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460766" y="1475174"/>
        <a:ext cx="2140354" cy="794071"/>
      </dsp:txXfrm>
    </dsp:sp>
    <dsp:sp modelId="{7C55E4EB-D3BA-4E3B-BA19-412ABC204B63}">
      <dsp:nvSpPr>
        <dsp:cNvPr id="0" name=""/>
        <dsp:cNvSpPr/>
      </dsp:nvSpPr>
      <dsp:spPr>
        <a:xfrm>
          <a:off x="1075666" y="2534704"/>
          <a:ext cx="2140354" cy="1474704"/>
        </a:xfrm>
        <a:prstGeom prst="round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rgbClr val="002060"/>
          </a:solidFill>
          <a:prstDash val="solid"/>
          <a:miter lim="800000"/>
        </a:ln>
        <a:effectLst>
          <a:glow rad="63500">
            <a:schemeClr val="accent5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918CA7-C8CE-45B9-903B-FD20230081D7}">
      <dsp:nvSpPr>
        <dsp:cNvPr id="0" name=""/>
        <dsp:cNvSpPr/>
      </dsp:nvSpPr>
      <dsp:spPr>
        <a:xfrm>
          <a:off x="856333" y="3958456"/>
          <a:ext cx="2769126" cy="7940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rPr>
            <a:t>31 специалист повысил свою квалификацию</a:t>
          </a:r>
          <a:endParaRPr lang="ru-RU" sz="1600" b="1" kern="1200" dirty="0">
            <a:solidFill>
              <a:srgbClr val="CC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56333" y="3958456"/>
        <a:ext cx="2769126" cy="794071"/>
      </dsp:txXfrm>
    </dsp:sp>
    <dsp:sp modelId="{9CE28908-6EFA-4E23-BD49-01E4B029AAF3}">
      <dsp:nvSpPr>
        <dsp:cNvPr id="0" name=""/>
        <dsp:cNvSpPr/>
      </dsp:nvSpPr>
      <dsp:spPr>
        <a:xfrm>
          <a:off x="4615442" y="2327479"/>
          <a:ext cx="2140354" cy="1474704"/>
        </a:xfrm>
        <a:prstGeom prst="roundRect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rgbClr val="002060"/>
          </a:solidFill>
          <a:prstDash val="solid"/>
          <a:miter lim="800000"/>
        </a:ln>
        <a:effectLst>
          <a:glow rad="63500">
            <a:schemeClr val="accent5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A75148-8B39-4A4E-8E35-9E12EEE8F938}">
      <dsp:nvSpPr>
        <dsp:cNvPr id="0" name=""/>
        <dsp:cNvSpPr/>
      </dsp:nvSpPr>
      <dsp:spPr>
        <a:xfrm>
          <a:off x="4597912" y="3957985"/>
          <a:ext cx="2140354" cy="7940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rPr>
            <a:t>Исследовано 135 проб в рамках МСИ </a:t>
          </a:r>
          <a:endParaRPr lang="ru-RU" sz="1600" b="1" kern="1200" dirty="0">
            <a:solidFill>
              <a:srgbClr val="CC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597912" y="3957985"/>
        <a:ext cx="2140354" cy="7940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1#2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0.0614</cdr:x>
      <cdr:y>0.87635</cdr:y>
    </cdr:from>
    <cdr:to>
      <cdr:x>0.95614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04056" y="2713495"/>
          <a:ext cx="7344816" cy="3828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Положительные за 8 </a:t>
          </a:r>
          <a:r>
            <a:rPr lang="ru-RU" sz="1600" b="1" dirty="0" err="1" smtClean="0"/>
            <a:t>мес</a:t>
          </a:r>
          <a:r>
            <a:rPr lang="ru-RU" sz="1600" b="1" dirty="0" smtClean="0"/>
            <a:t> 2018 года- тетрациклин-1, </a:t>
          </a:r>
          <a:r>
            <a:rPr lang="ru-RU" sz="1600" b="1" dirty="0" smtClean="0">
              <a:solidFill>
                <a:srgbClr val="FF0000"/>
              </a:solidFill>
            </a:rPr>
            <a:t>стерины- 98, </a:t>
          </a:r>
          <a:r>
            <a:rPr lang="ru-RU" sz="1600" b="1" dirty="0" smtClean="0"/>
            <a:t>ЖКС- 9</a:t>
          </a:r>
          <a:endParaRPr lang="ru-RU" sz="16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0.5119</cdr:x>
      <cdr:y>0.17355</cdr:y>
    </cdr:from>
    <cdr:to>
      <cdr:x>1</cdr:x>
      <cdr:y>0.55537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608512" y="720080"/>
          <a:ext cx="2952328" cy="15841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27F5B8-7F29-4266-B46E-C2950473523B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B3536A-A466-4165-B11B-CA586A43FC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040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3536A-A466-4165-B11B-CA586A43FCD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323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788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894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331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909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576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755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502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584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97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629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977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77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0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0.png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7584" y="332656"/>
            <a:ext cx="7992888" cy="2232248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n w="3175">
                  <a:solidFill>
                    <a:schemeClr val="tx1"/>
                  </a:solidFill>
                </a:ln>
                <a:solidFill>
                  <a:srgbClr val="00763B"/>
                </a:solidFill>
                <a:latin typeface="Times New Roman" pitchFamily="18" charset="0"/>
                <a:cs typeface="Times New Roman" pitchFamily="18" charset="0"/>
              </a:rPr>
              <a:t>Практическое решение по применению современных методов контроля показателей безопасности молока и молочной продукции с учетом требований ТР ТС 033/2013 </a:t>
            </a:r>
            <a:br>
              <a:rPr lang="ru-RU" sz="2800" b="1" dirty="0" smtClean="0">
                <a:ln w="3175">
                  <a:solidFill>
                    <a:schemeClr val="tx1"/>
                  </a:solidFill>
                </a:ln>
                <a:solidFill>
                  <a:srgbClr val="00763B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n w="3175">
                  <a:solidFill>
                    <a:schemeClr val="tx1"/>
                  </a:solidFill>
                </a:ln>
                <a:solidFill>
                  <a:srgbClr val="00763B"/>
                </a:solidFill>
                <a:latin typeface="Times New Roman" pitchFamily="18" charset="0"/>
                <a:cs typeface="Times New Roman" pitchFamily="18" charset="0"/>
              </a:rPr>
              <a:t>и Решения ЕЭК № 28</a:t>
            </a:r>
            <a:endParaRPr lang="ru-RU" sz="2800" b="1" dirty="0">
              <a:ln w="3175">
                <a:solidFill>
                  <a:schemeClr val="tx1"/>
                </a:solidFill>
              </a:ln>
              <a:solidFill>
                <a:srgbClr val="00763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47864" y="648934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tx1"/>
                  </a:solidFill>
                </a:ln>
                <a:solidFill>
                  <a:srgbClr val="00763B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Сочи, </a:t>
            </a:r>
            <a:r>
              <a:rPr lang="ru-RU" b="1" dirty="0">
                <a:ln w="3175">
                  <a:solidFill>
                    <a:schemeClr val="tx1"/>
                  </a:solidFill>
                </a:ln>
                <a:solidFill>
                  <a:srgbClr val="00763B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2018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843" y="4959506"/>
            <a:ext cx="2857500" cy="1714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661206"/>
            <a:ext cx="2860833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850" y="2831236"/>
            <a:ext cx="2779801" cy="1563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3851920" y="2924944"/>
            <a:ext cx="46805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Докладчик зав. отделом ветеринарно-санитарной экспертизы, кандидат ветеринарных наук </a:t>
            </a:r>
          </a:p>
          <a:p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Т.В. Марченко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/>
        </p:nvGraphicFramePr>
        <p:xfrm>
          <a:off x="323528" y="2276872"/>
          <a:ext cx="8208912" cy="4428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259632" y="0"/>
            <a:ext cx="7670056" cy="2132856"/>
          </a:xfrm>
          <a:noFill/>
        </p:spPr>
        <p:txBody>
          <a:bodyPr>
            <a:noAutofit/>
          </a:bodyPr>
          <a:lstStyle/>
          <a:p>
            <a:pPr algn="just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Учреждение осуществляет свою деятельность на территории Краснодарского края, Ростовской области, Республики Адыгея, Кабардино-Балкарской Республики, Республики Северная Осетия-Алания и взаимодействует с органами государственного управления, юридическими организациями и гражданами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85720" y="260648"/>
            <a:ext cx="8572560" cy="1382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F409-41A9-4E45-96E9-C7D9DC13BF1F}" type="slidenum">
              <a:rPr lang="ru-RU" sz="1600" b="1" smtClean="0">
                <a:solidFill>
                  <a:schemeClr val="tx1"/>
                </a:solidFill>
              </a:rPr>
              <a:pPr/>
              <a:t>2</a:t>
            </a:fld>
            <a:endParaRPr lang="ru-RU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44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088994" y="370619"/>
            <a:ext cx="8055006" cy="5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indent="338138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Первая ветеринарная лаборатория на Кубани</a:t>
            </a:r>
          </a:p>
        </p:txBody>
      </p:sp>
      <p:pic>
        <p:nvPicPr>
          <p:cNvPr id="1026" name="Picture 2" descr="\\192.168.1.5\сайт\1-Структура сайта КМВЛ (НОВЫЙ)\2. О лаборатории\История учреждения\Image 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9892" y="1484784"/>
            <a:ext cx="1944216" cy="1674186"/>
          </a:xfrm>
          <a:prstGeom prst="rect">
            <a:avLst/>
          </a:prstGeom>
          <a:noFill/>
          <a:ln w="57150">
            <a:solidFill>
              <a:srgbClr val="00763B"/>
            </a:solidFill>
          </a:ln>
        </p:spPr>
      </p:pic>
      <p:pic>
        <p:nvPicPr>
          <p:cNvPr id="1028" name="Picture 4" descr="\\192.168.1.5\сайт\1-Структура сайта КМВЛ (НОВЫЙ)\2. О лаборатории\История учреждения\Image 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2150" y="1484784"/>
            <a:ext cx="1728192" cy="1674186"/>
          </a:xfrm>
          <a:prstGeom prst="rect">
            <a:avLst/>
          </a:prstGeom>
          <a:noFill/>
          <a:ln w="57150">
            <a:solidFill>
              <a:srgbClr val="00763B"/>
            </a:solidFill>
          </a:ln>
        </p:spPr>
      </p:pic>
      <p:pic>
        <p:nvPicPr>
          <p:cNvPr id="1029" name="Picture 5" descr="\\192.168.1.5\сайт\1-Структура сайта КМВЛ (НОВЫЙ)\2. О лаборатории\История учреждения\Image 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99892" y="4023066"/>
            <a:ext cx="1944216" cy="1350150"/>
          </a:xfrm>
          <a:prstGeom prst="rect">
            <a:avLst/>
          </a:prstGeom>
          <a:noFill/>
          <a:ln w="57150">
            <a:solidFill>
              <a:srgbClr val="00763B"/>
            </a:solidFill>
          </a:ln>
        </p:spPr>
      </p:pic>
      <p:pic>
        <p:nvPicPr>
          <p:cNvPr id="1030" name="Picture 6" descr="\\192.168.1.5\сайт\1-Структура сайта КМВЛ (НОВЫЙ)\2. О лаборатории\История учреждения\Совет краевой ветеринарной лаборатории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39652" y="4023066"/>
            <a:ext cx="1836204" cy="1350150"/>
          </a:xfrm>
          <a:prstGeom prst="rect">
            <a:avLst/>
          </a:prstGeom>
          <a:noFill/>
          <a:ln w="57150">
            <a:solidFill>
              <a:srgbClr val="00763B"/>
            </a:solidFill>
          </a:ln>
        </p:spPr>
      </p:pic>
      <p:pic>
        <p:nvPicPr>
          <p:cNvPr id="1031" name="Picture 7" descr="\\192.168.1.5\сайт\1-Структура сайта КМВЛ (НОВЫЙ)\2. О лаборатории\История учреждения\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77634" y="1484784"/>
            <a:ext cx="1944216" cy="1674186"/>
          </a:xfrm>
          <a:prstGeom prst="rect">
            <a:avLst/>
          </a:prstGeom>
          <a:noFill/>
          <a:ln w="57150">
            <a:solidFill>
              <a:srgbClr val="00763B"/>
            </a:solidFill>
          </a:ln>
        </p:spPr>
      </p:pic>
      <p:pic>
        <p:nvPicPr>
          <p:cNvPr id="1035" name="Picture 11" descr="\\192.168.1.5\фотографии фгу кмвл\Remont_KMVL_Lab\ДО\STJ_246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60132" y="4023066"/>
            <a:ext cx="1998222" cy="1350150"/>
          </a:xfrm>
          <a:prstGeom prst="rect">
            <a:avLst/>
          </a:prstGeom>
          <a:noFill/>
          <a:ln w="57150">
            <a:solidFill>
              <a:srgbClr val="00763B"/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1385646" y="3320989"/>
            <a:ext cx="17281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50" b="1" dirty="0">
                <a:latin typeface="Times New Roman" pitchFamily="18" charset="0"/>
                <a:cs typeface="Times New Roman" pitchFamily="18" charset="0"/>
              </a:rPr>
              <a:t>УКАЗ № 115 </a:t>
            </a:r>
          </a:p>
          <a:p>
            <a:pPr algn="ctr"/>
            <a:r>
              <a:rPr lang="ru-RU" sz="1350" b="1" dirty="0">
                <a:latin typeface="Times New Roman" pitchFamily="18" charset="0"/>
                <a:cs typeface="Times New Roman" pitchFamily="18" charset="0"/>
              </a:rPr>
              <a:t>от 06.10.1900 года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7904" y="3374994"/>
            <a:ext cx="162018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50" b="1" dirty="0">
                <a:latin typeface="Times New Roman" pitchFamily="18" charset="0"/>
                <a:cs typeface="Times New Roman" pitchFamily="18" charset="0"/>
              </a:rPr>
              <a:t>1901-1929 год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84168" y="3374994"/>
            <a:ext cx="156617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50" b="1" dirty="0">
                <a:latin typeface="Times New Roman" pitchFamily="18" charset="0"/>
                <a:cs typeface="Times New Roman" pitchFamily="18" charset="0"/>
              </a:rPr>
              <a:t>1929-1963 год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39652" y="5535236"/>
            <a:ext cx="183620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50" b="1" dirty="0">
                <a:latin typeface="Times New Roman" pitchFamily="18" charset="0"/>
                <a:cs typeface="Times New Roman" pitchFamily="18" charset="0"/>
              </a:rPr>
              <a:t>Совет ветеринарной лаборатории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15916" y="5589240"/>
            <a:ext cx="151216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50" b="1" dirty="0">
                <a:latin typeface="Times New Roman" pitchFamily="18" charset="0"/>
                <a:cs typeface="Times New Roman" pitchFamily="18" charset="0"/>
              </a:rPr>
              <a:t>1967 год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76156" y="5589240"/>
            <a:ext cx="140415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50" b="1" dirty="0">
                <a:latin typeface="Times New Roman" pitchFamily="18" charset="0"/>
                <a:cs typeface="Times New Roman" pitchFamily="18" charset="0"/>
              </a:rPr>
              <a:t>2009 год</a:t>
            </a:r>
          </a:p>
        </p:txBody>
      </p:sp>
    </p:spTree>
    <p:extLst>
      <p:ext uri="{BB962C8B-B14F-4D97-AF65-F5344CB8AC3E}">
        <p14:creationId xmlns:p14="http://schemas.microsoft.com/office/powerpoint/2010/main" val="327141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600339"/>
            <a:ext cx="7561048" cy="1587500"/>
          </a:xfrm>
          <a:ln w="38100">
            <a:solidFill>
              <a:schemeClr val="accent1"/>
            </a:solidFill>
          </a:ln>
        </p:spPr>
        <p:txBody>
          <a:bodyPr rtlCol="0">
            <a:normAutofit fontScale="90000"/>
          </a:bodyPr>
          <a:lstStyle/>
          <a:p>
            <a:pPr algn="ctr" defTabSz="870594">
              <a:defRPr/>
            </a:pPr>
            <a:r>
              <a:rPr lang="ru-RU" sz="3833" b="1" dirty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imes New Roman" pitchFamily="18" charset="0"/>
              </a:rPr>
              <a:t>ФГБУ «Краснодарская межобластная ветеринарная лаборатория»</a:t>
            </a:r>
          </a:p>
        </p:txBody>
      </p:sp>
      <p:sp>
        <p:nvSpPr>
          <p:cNvPr id="5" name="Овал 4"/>
          <p:cNvSpPr/>
          <p:nvPr/>
        </p:nvSpPr>
        <p:spPr>
          <a:xfrm>
            <a:off x="214313" y="2661179"/>
            <a:ext cx="4071937" cy="1663700"/>
          </a:xfrm>
          <a:prstGeom prst="ellipse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68" tIns="43535" rIns="87068" bIns="43535" anchor="ctr"/>
          <a:lstStyle/>
          <a:p>
            <a:pPr algn="ctr" defTabSz="870594">
              <a:defRPr/>
            </a:pPr>
            <a:r>
              <a:rPr lang="ru-RU" sz="3033" dirty="0">
                <a:solidFill>
                  <a:schemeClr val="tx1"/>
                </a:solidFill>
                <a:latin typeface="Tahoma" pitchFamily="34" charset="0"/>
              </a:rPr>
              <a:t>Ветеринарное направление</a:t>
            </a:r>
          </a:p>
        </p:txBody>
      </p:sp>
      <p:sp>
        <p:nvSpPr>
          <p:cNvPr id="6" name="Овал 5"/>
          <p:cNvSpPr/>
          <p:nvPr/>
        </p:nvSpPr>
        <p:spPr>
          <a:xfrm>
            <a:off x="4429125" y="2724679"/>
            <a:ext cx="4714875" cy="1472671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68" tIns="43535" rIns="87068" bIns="43535" anchor="ctr"/>
          <a:lstStyle/>
          <a:p>
            <a:pPr algn="ctr"/>
            <a:r>
              <a:rPr lang="ru-RU" sz="3033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Фитосанитарное направление</a:t>
            </a:r>
          </a:p>
        </p:txBody>
      </p:sp>
      <p:sp>
        <p:nvSpPr>
          <p:cNvPr id="7" name="Овал 6"/>
          <p:cNvSpPr/>
          <p:nvPr/>
        </p:nvSpPr>
        <p:spPr>
          <a:xfrm>
            <a:off x="323321" y="4324880"/>
            <a:ext cx="4176712" cy="1664229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68" tIns="43535" rIns="87068" bIns="43535" anchor="ctr"/>
          <a:lstStyle/>
          <a:p>
            <a:pPr algn="ctr" defTabSz="870594">
              <a:defRPr/>
            </a:pPr>
            <a:r>
              <a:rPr lang="ru-RU" sz="3033" dirty="0">
                <a:solidFill>
                  <a:schemeClr val="tx1"/>
                </a:solidFill>
                <a:latin typeface="Tahoma" pitchFamily="34" charset="0"/>
              </a:rPr>
              <a:t>Орган сертификации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 rot="10800000" flipV="1">
            <a:off x="2643188" y="2286000"/>
            <a:ext cx="714375" cy="38100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286375" y="2286000"/>
            <a:ext cx="928688" cy="38100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72000" y="4318000"/>
            <a:ext cx="4572000" cy="158750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68" tIns="43535" rIns="87068" bIns="43535" anchor="ctr"/>
          <a:lstStyle/>
          <a:p>
            <a:pPr algn="ctr"/>
            <a:r>
              <a:rPr lang="ru-RU" sz="3033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Испытательный Центр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 rot="10800000" flipV="1">
            <a:off x="3714750" y="4000500"/>
            <a:ext cx="642938" cy="508000"/>
          </a:xfrm>
          <a:prstGeom prst="straightConnector1">
            <a:avLst/>
          </a:prstGeom>
          <a:ln w="38100" cmpd="sng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357688" y="4000500"/>
            <a:ext cx="1000125" cy="50800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 flipH="1" flipV="1">
            <a:off x="3524515" y="3182144"/>
            <a:ext cx="1665817" cy="158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49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187624" y="481088"/>
            <a:ext cx="7704856" cy="843558"/>
          </a:xfrm>
        </p:spPr>
        <p:txBody>
          <a:bodyPr>
            <a:noAutofit/>
          </a:bodyPr>
          <a:lstStyle/>
          <a:p>
            <a:pPr algn="l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Наш выбор- </a:t>
            </a:r>
            <a:b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высокое качество проводимых исследований!</a:t>
            </a:r>
          </a:p>
        </p:txBody>
      </p:sp>
      <p:pic>
        <p:nvPicPr>
          <p:cNvPr id="5" name="Picture 2" descr="C:\Users\Анатолий\Pictures\даааааакс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451" y="3933056"/>
            <a:ext cx="3754347" cy="201622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277560" y="1700808"/>
            <a:ext cx="4648044" cy="41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Приоритет работы нашей лаборатории – достоверность проводимых испытаний и развитие перспективных направлений.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Компетентность наших специалистов подтверждена в системах национальной и международной аккредитациях (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Росаккредитация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 немецкий орган по аккредитации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DAkkS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2" name="Picture 4" descr="http://siznet.ru/upload/iblock/6d8/6d86f8bcbd3ee104d776e90b07fca9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452" y="1525983"/>
            <a:ext cx="3815976" cy="209079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5520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Содержимое 9" descr="вто больша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11606" y="1905190"/>
            <a:ext cx="6102678" cy="3564396"/>
          </a:xfr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6535" y="2061078"/>
            <a:ext cx="2484276" cy="3402378"/>
          </a:xfrm>
          <a:prstGeom prst="rect">
            <a:avLst/>
          </a:prstGeom>
          <a:noFill/>
          <a:ln w="19050" cap="sq">
            <a:solidFill>
              <a:srgbClr val="00763B"/>
            </a:solidFill>
            <a:miter lim="800000"/>
            <a:headEnd type="none" w="sm" len="sm"/>
            <a:tailEnd type="none" w="sm" len="sm"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8262" y="260647"/>
            <a:ext cx="7606226" cy="1602177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Преимущества лаборатории с международной аккредитацией</a:t>
            </a:r>
            <a:endParaRPr lang="ru-RU" sz="36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4" y="5589241"/>
            <a:ext cx="8496944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Aharoni" pitchFamily="2" charset="-79"/>
              </a:rPr>
              <a:t>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Aharoni" pitchFamily="2" charset="-79"/>
              </a:rPr>
              <a:t>Цель свободной торговли - «испытано однажды - принято везде» достигнута!    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graphicFrame>
        <p:nvGraphicFramePr>
          <p:cNvPr id="22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8783690"/>
              </p:ext>
            </p:extLst>
          </p:nvPr>
        </p:nvGraphicFramePr>
        <p:xfrm>
          <a:off x="3203848" y="1700809"/>
          <a:ext cx="5400600" cy="387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3461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188640"/>
            <a:ext cx="6172200" cy="1512167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00763B"/>
                </a:solidFill>
              </a:rPr>
              <a:t>Наши клиенты – предприятия, работающие в области:</a:t>
            </a:r>
            <a:endParaRPr lang="ru-RU" sz="4000" b="1" dirty="0">
              <a:solidFill>
                <a:srgbClr val="00763B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6098529"/>
              </p:ext>
            </p:extLst>
          </p:nvPr>
        </p:nvGraphicFramePr>
        <p:xfrm>
          <a:off x="1493658" y="2240869"/>
          <a:ext cx="6172200" cy="3643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644008" y="5517232"/>
            <a:ext cx="2052228" cy="553998"/>
          </a:xfrm>
          <a:prstGeom prst="rect">
            <a:avLst/>
          </a:prstGeom>
          <a:solidFill>
            <a:srgbClr val="41DF76">
              <a:alpha val="37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>
                <a:solidFill>
                  <a:schemeClr val="accent2">
                    <a:lumMod val="50000"/>
                  </a:schemeClr>
                </a:solidFill>
              </a:rPr>
              <a:t>Индивидуального предпринимательства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91880" y="1844824"/>
            <a:ext cx="2052228" cy="923330"/>
          </a:xfrm>
          <a:prstGeom prst="rect">
            <a:avLst/>
          </a:prstGeom>
          <a:solidFill>
            <a:srgbClr val="41DF76">
              <a:alpha val="37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Производства</a:t>
            </a:r>
            <a:r>
              <a:rPr lang="ru-RU" sz="1500" b="1" dirty="0">
                <a:solidFill>
                  <a:srgbClr val="C00000"/>
                </a:solidFill>
              </a:rPr>
              <a:t> </a:t>
            </a:r>
            <a:r>
              <a:rPr lang="ru-RU" b="1" dirty="0">
                <a:solidFill>
                  <a:srgbClr val="C00000"/>
                </a:solidFill>
              </a:rPr>
              <a:t>продуктов</a:t>
            </a:r>
            <a:r>
              <a:rPr lang="ru-RU" sz="1500" b="1" dirty="0">
                <a:solidFill>
                  <a:srgbClr val="C00000"/>
                </a:solidFill>
              </a:rPr>
              <a:t> </a:t>
            </a:r>
            <a:r>
              <a:rPr lang="ru-RU" b="1" dirty="0">
                <a:solidFill>
                  <a:srgbClr val="C00000"/>
                </a:solidFill>
              </a:rPr>
              <a:t>питания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24128" y="1916832"/>
            <a:ext cx="1998222" cy="692497"/>
          </a:xfrm>
          <a:prstGeom prst="rect">
            <a:avLst/>
          </a:prstGeom>
          <a:solidFill>
            <a:srgbClr val="41DF76">
              <a:alpha val="37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950" b="1" dirty="0">
                <a:solidFill>
                  <a:schemeClr val="accent2">
                    <a:lumMod val="50000"/>
                  </a:schemeClr>
                </a:solidFill>
              </a:rPr>
              <a:t>Общественного питания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11760" y="5517232"/>
            <a:ext cx="2160240" cy="553998"/>
          </a:xfrm>
          <a:prstGeom prst="rect">
            <a:avLst/>
          </a:prstGeom>
          <a:solidFill>
            <a:srgbClr val="41DF76">
              <a:alpha val="37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>
                <a:solidFill>
                  <a:schemeClr val="accent2">
                    <a:lumMod val="50000"/>
                  </a:schemeClr>
                </a:solidFill>
              </a:rPr>
              <a:t>Сельскохозяйственного производства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3648" y="1916832"/>
            <a:ext cx="1998222" cy="692497"/>
          </a:xfrm>
          <a:prstGeom prst="rect">
            <a:avLst/>
          </a:prstGeom>
          <a:solidFill>
            <a:srgbClr val="41DF76">
              <a:alpha val="37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950" b="1" dirty="0">
                <a:solidFill>
                  <a:schemeClr val="accent2">
                    <a:lumMod val="50000"/>
                  </a:schemeClr>
                </a:solidFill>
              </a:rPr>
              <a:t>Производства кормов</a:t>
            </a:r>
          </a:p>
        </p:txBody>
      </p:sp>
    </p:spTree>
    <p:extLst>
      <p:ext uri="{BB962C8B-B14F-4D97-AF65-F5344CB8AC3E}">
        <p14:creationId xmlns:p14="http://schemas.microsoft.com/office/powerpoint/2010/main" val="184166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67544" y="1484784"/>
            <a:ext cx="8425309" cy="4832350"/>
            <a:chOff x="45" y="798"/>
            <a:chExt cx="1792" cy="2360"/>
          </a:xfrm>
          <a:noFill/>
        </p:grpSpPr>
        <p:sp>
          <p:nvSpPr>
            <p:cNvPr id="396291" name="AutoShape 3"/>
            <p:cNvSpPr>
              <a:spLocks noChangeArrowheads="1"/>
            </p:cNvSpPr>
            <p:nvPr/>
          </p:nvSpPr>
          <p:spPr bwMode="auto">
            <a:xfrm>
              <a:off x="45" y="798"/>
              <a:ext cx="1792" cy="2360"/>
            </a:xfrm>
            <a:prstGeom prst="rect">
              <a:avLst/>
            </a:prstGeom>
            <a:grpFill/>
            <a:ln w="19050">
              <a:noFill/>
              <a:miter lim="800000"/>
              <a:headEnd/>
              <a:tailEnd/>
            </a:ln>
            <a:effectLst>
              <a:outerShdw dist="81320" dir="13880412" algn="ctr" rotWithShape="0">
                <a:schemeClr val="tx2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396292" name="Text Box 4"/>
            <p:cNvSpPr txBox="1">
              <a:spLocks noChangeArrowheads="1"/>
            </p:cNvSpPr>
            <p:nvPr/>
          </p:nvSpPr>
          <p:spPr bwMode="auto">
            <a:xfrm>
              <a:off x="68" y="1471"/>
              <a:ext cx="1746" cy="1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53349" tIns="26675" rIns="53349" bIns="26675">
              <a:spAutoFit/>
            </a:bodyPr>
            <a:lstStyle/>
            <a:p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96293" name="Text Box 5"/>
            <p:cNvSpPr txBox="1">
              <a:spLocks noChangeArrowheads="1"/>
            </p:cNvSpPr>
            <p:nvPr/>
          </p:nvSpPr>
          <p:spPr bwMode="auto">
            <a:xfrm>
              <a:off x="442" y="2840"/>
              <a:ext cx="998" cy="14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ru-RU" sz="1400">
                <a:solidFill>
                  <a:schemeClr val="bg2"/>
                </a:solidFill>
                <a:effectLst/>
              </a:endParaRPr>
            </a:p>
          </p:txBody>
        </p:sp>
        <p:sp>
          <p:nvSpPr>
            <p:cNvPr id="396294" name="Text Box 6"/>
            <p:cNvSpPr txBox="1">
              <a:spLocks noChangeArrowheads="1"/>
            </p:cNvSpPr>
            <p:nvPr/>
          </p:nvSpPr>
          <p:spPr bwMode="auto">
            <a:xfrm>
              <a:off x="91" y="835"/>
              <a:ext cx="1700" cy="32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>
                <a:lnSpc>
                  <a:spcPct val="120000"/>
                </a:lnSpc>
              </a:pPr>
              <a:endParaRPr lang="ru-RU" sz="1000">
                <a:solidFill>
                  <a:schemeClr val="bg2"/>
                </a:solidFill>
                <a:effectLst/>
                <a:latin typeface="Tahoma" pitchFamily="34" charset="0"/>
              </a:endParaRPr>
            </a:p>
            <a:p>
              <a:pPr>
                <a:lnSpc>
                  <a:spcPct val="120000"/>
                </a:lnSpc>
              </a:pPr>
              <a:endParaRPr lang="ru-RU" sz="1000">
                <a:solidFill>
                  <a:schemeClr val="bg2"/>
                </a:solidFill>
                <a:effectLst/>
                <a:latin typeface="Tahoma" pitchFamily="34" charset="0"/>
              </a:endParaRPr>
            </a:p>
            <a:p>
              <a:pPr>
                <a:lnSpc>
                  <a:spcPct val="120000"/>
                </a:lnSpc>
              </a:pPr>
              <a:endParaRPr lang="ru-RU" sz="1600">
                <a:solidFill>
                  <a:schemeClr val="bg2"/>
                </a:solidFill>
                <a:effectLst/>
              </a:endParaRPr>
            </a:p>
          </p:txBody>
        </p:sp>
      </p:grpSp>
      <p:sp>
        <p:nvSpPr>
          <p:cNvPr id="396301" name="Rectangle 13"/>
          <p:cNvSpPr>
            <a:spLocks noChangeArrowheads="1"/>
          </p:cNvSpPr>
          <p:nvPr/>
        </p:nvSpPr>
        <p:spPr bwMode="auto">
          <a:xfrm>
            <a:off x="467544" y="1700808"/>
            <a:ext cx="8214404" cy="43011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53349" tIns="26675" rIns="53349" bIns="26675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ТР ТС 033/2013 </a:t>
            </a:r>
            <a:endParaRPr lang="ru-RU" sz="2400" dirty="0" smtClean="0">
              <a:solidFill>
                <a:schemeClr val="bg2"/>
              </a:solidFill>
            </a:endParaRPr>
          </a:p>
          <a:p>
            <a:pPr algn="just"/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ТЕХНИЧЕСКИЙ </a:t>
            </a: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РЕГЛАМЕНТ ТАМОЖЕННОГО СОЮЗА О БЕЗОПАСНОСТИ 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МОЛОКА </a:t>
            </a: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И МОЛОЧНОЙ ПРОДУКЦИЯ</a:t>
            </a:r>
          </a:p>
          <a:p>
            <a:pPr algn="just" fontAlgn="base"/>
            <a:endParaRPr lang="ru-RU" sz="2400" b="1" dirty="0" smtClean="0"/>
          </a:p>
          <a:p>
            <a:pPr algn="just" fontAlgn="base"/>
            <a:r>
              <a:rPr lang="ru-RU" sz="2400" b="1" dirty="0" smtClean="0"/>
              <a:t>ТР </a:t>
            </a:r>
            <a:r>
              <a:rPr lang="ru-RU" sz="2400" b="1" dirty="0"/>
              <a:t>ТС 021/2011 </a:t>
            </a:r>
          </a:p>
          <a:p>
            <a:pPr algn="just" fontAlgn="base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ТЕХНИЧЕСКИЙ РЕГЛАМЕНТ ТАМОЖЕННОГО СОЮЗА</a:t>
            </a:r>
          </a:p>
          <a:p>
            <a:pPr algn="just" fontAlgn="base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О БЕЗОПАСНОСТИ ПИЩЕВОЙ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ПРОДУКЦИИ</a:t>
            </a:r>
          </a:p>
          <a:p>
            <a:pPr algn="just" fontAlgn="base"/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fontAlgn="base"/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fontAlgn="base"/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fontAlgn="base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solidFill>
                <a:schemeClr val="bg2"/>
              </a:solidFill>
              <a:latin typeface="Tahoma" pitchFamily="34" charset="0"/>
            </a:endParaRPr>
          </a:p>
          <a:p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99592" y="116752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Документы, регламентирующие качество и безопасность молока и молочной продукции в России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4437112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</a:rPr>
              <a:t>Решение Коллегии Евразийской</a:t>
            </a:r>
          </a:p>
          <a:p>
            <a:r>
              <a:rPr lang="ru-RU" sz="2400" b="1" dirty="0" smtClean="0">
                <a:latin typeface="Arial" panose="020B0604020202020204" pitchFamily="34" charset="0"/>
              </a:rPr>
              <a:t>экономической комиссии от 13.02.2018 N 28</a:t>
            </a:r>
            <a:endParaRPr lang="ru-RU" sz="24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3968" y="228670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 smtClean="0"/>
              <a:t>Техническим </a:t>
            </a:r>
            <a:r>
              <a:rPr lang="ru-RU" b="1" dirty="0"/>
              <a:t>регламентом Таможенного союза 021/2011 «О безопасности пищевой продукции» (далее — ТР ТС 021/2011) установлены четкие нормативы в отношении четырех видов антибиотиков, которые применяются к молоку и молочным продуктам. Это левомицетин, тетрациклиновая группа, стрептомицин и пенициллин. Согласно документу, не допускается наличие остатков этих </a:t>
            </a:r>
            <a:r>
              <a:rPr lang="ru-RU" b="1" dirty="0" err="1"/>
              <a:t>ветпрепаратов</a:t>
            </a:r>
            <a:r>
              <a:rPr lang="ru-RU" b="1" dirty="0"/>
              <a:t> в молоке-сырье и готовой молочной продукции выше установленных числовых значений.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260648"/>
            <a:ext cx="2952328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72038" y="4149080"/>
            <a:ext cx="88559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Нерегламентированные ветеринарные препараты</a:t>
            </a:r>
          </a:p>
          <a:p>
            <a:pPr algn="just"/>
            <a:r>
              <a:rPr lang="ru-RU" sz="2000" b="1" dirty="0" smtClean="0"/>
              <a:t>п</a:t>
            </a:r>
            <a:r>
              <a:rPr lang="ru-RU" sz="2000" b="1" dirty="0"/>
              <a:t>. 3 ст. 13 ТР ТС </a:t>
            </a:r>
            <a:r>
              <a:rPr lang="ru-RU" sz="2000" b="1" dirty="0" smtClean="0"/>
              <a:t>021/2011</a:t>
            </a:r>
            <a:r>
              <a:rPr lang="ru-RU" sz="2000" b="1" dirty="0"/>
              <a:t> </a:t>
            </a:r>
            <a:r>
              <a:rPr lang="ru-RU" sz="2000" b="1" dirty="0" smtClean="0"/>
              <a:t> </a:t>
            </a:r>
            <a:r>
              <a:rPr lang="ru-RU" sz="2000" b="1" dirty="0"/>
              <a:t>гласит: «</a:t>
            </a:r>
            <a:r>
              <a:rPr lang="ru-RU" sz="2000" b="1" dirty="0" err="1"/>
              <a:t>непереработанное</a:t>
            </a:r>
            <a:r>
              <a:rPr lang="ru-RU" sz="2000" b="1" dirty="0"/>
              <a:t> продовольственное (пищевое) сырье животного происхождения должно быть получено от продуктивных животных, которые не подвергались воздействию натуральных и синтетических эстрогенных, гормональных веществ, </a:t>
            </a:r>
            <a:r>
              <a:rPr lang="ru-RU" sz="2000" b="1" dirty="0" err="1"/>
              <a:t>тиреостатических</a:t>
            </a:r>
            <a:r>
              <a:rPr lang="ru-RU" sz="2000" b="1" dirty="0"/>
              <a:t> препаратов (стимуляторов роста животных),  антибиотиков и других лекарственных средств для ветеринарного применения, введенных перед убоем до истечения сроков их выведения из организма животных»</a:t>
            </a:r>
          </a:p>
        </p:txBody>
      </p:sp>
    </p:spTree>
    <p:extLst>
      <p:ext uri="{BB962C8B-B14F-4D97-AF65-F5344CB8AC3E}">
        <p14:creationId xmlns:p14="http://schemas.microsoft.com/office/powerpoint/2010/main" val="1837553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0"/>
            <a:ext cx="7318893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0" y="1656184"/>
            <a:ext cx="885698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Решение Коллегии Евразийской</a:t>
            </a:r>
          </a:p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экономической комиссии от 13.02.2018 N 28</a:t>
            </a:r>
          </a:p>
          <a:p>
            <a:r>
              <a:rPr lang="ru-RU" sz="2000" dirty="0"/>
              <a:t>"О максимально допустимых уровнях </a:t>
            </a:r>
            <a:r>
              <a:rPr lang="ru-RU" sz="2000" dirty="0" smtClean="0"/>
              <a:t>остатков ветеринарных </a:t>
            </a:r>
            <a:r>
              <a:rPr lang="ru-RU" sz="2000" dirty="0"/>
              <a:t>лекарственных </a:t>
            </a:r>
            <a:r>
              <a:rPr lang="ru-RU" sz="2000" dirty="0" smtClean="0"/>
              <a:t>средств (фармакологически </a:t>
            </a:r>
            <a:r>
              <a:rPr lang="ru-RU" sz="2000" dirty="0"/>
              <a:t>активных веществ</a:t>
            </a:r>
            <a:r>
              <a:rPr lang="ru-RU" sz="2000" dirty="0" smtClean="0"/>
              <a:t>), которые </a:t>
            </a:r>
            <a:r>
              <a:rPr lang="ru-RU" sz="2000" dirty="0"/>
              <a:t>могут содержаться </a:t>
            </a:r>
            <a:r>
              <a:rPr lang="ru-RU" sz="2000" dirty="0" smtClean="0"/>
              <a:t>в </a:t>
            </a:r>
            <a:r>
              <a:rPr lang="ru-RU" sz="2000" dirty="0" err="1" smtClean="0"/>
              <a:t>непереработанной</a:t>
            </a:r>
            <a:r>
              <a:rPr lang="ru-RU" sz="2000" dirty="0" smtClean="0"/>
              <a:t> </a:t>
            </a:r>
            <a:r>
              <a:rPr lang="ru-RU" sz="2000" dirty="0"/>
              <a:t>пищевой </a:t>
            </a:r>
            <a:r>
              <a:rPr lang="ru-RU" sz="2000" dirty="0" smtClean="0"/>
              <a:t>продукции животного </a:t>
            </a:r>
            <a:r>
              <a:rPr lang="ru-RU" sz="2000" dirty="0"/>
              <a:t>происхождения, в том числе </a:t>
            </a:r>
            <a:r>
              <a:rPr lang="ru-RU" sz="2000" dirty="0" smtClean="0"/>
              <a:t>в сырье</a:t>
            </a:r>
            <a:r>
              <a:rPr lang="ru-RU" sz="2000" dirty="0"/>
              <a:t>, и методиках их определения"</a:t>
            </a:r>
            <a:endParaRPr lang="ru-RU" sz="2000" dirty="0"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89093" y="3790898"/>
            <a:ext cx="70787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Вступило в силу с 14 августа 2018 года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1824" y="4375673"/>
            <a:ext cx="92170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Действие </a:t>
            </a:r>
            <a:r>
              <a:rPr lang="ru-RU" sz="2400" b="1" dirty="0">
                <a:solidFill>
                  <a:srgbClr val="C00000"/>
                </a:solidFill>
              </a:rPr>
              <a:t>документа не распространяется на переработанную пищевую продукцию!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1824" y="5140780"/>
            <a:ext cx="88626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Решение </a:t>
            </a:r>
            <a:r>
              <a:rPr lang="ru-RU" sz="2000" b="1" dirty="0"/>
              <a:t>Коллегии является только промежуточным этапом в урегулировании вопроса по контролю за остатками ветеринарных лекарственных средств в пищевой продукции животного происхождения и Комиссия продолжает свою работу в данном </a:t>
            </a:r>
            <a:r>
              <a:rPr lang="ru-RU" sz="2000" b="1" dirty="0" smtClean="0"/>
              <a:t>направлении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469737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07604" y="28620"/>
            <a:ext cx="7848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КОНТРОЛЬ</a:t>
            </a:r>
            <a:endParaRPr lang="ru-RU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934342" y="630238"/>
            <a:ext cx="3060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Государственный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157948" y="613395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Производственный</a:t>
            </a:r>
            <a:endParaRPr lang="ru-RU" sz="28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7545" y="1136615"/>
            <a:ext cx="3528392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</a:rPr>
              <a:t>Перечень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не обязывает </a:t>
            </a:r>
            <a:r>
              <a:rPr lang="ru-RU" sz="1400" dirty="0">
                <a:latin typeface="times new roman" panose="02020603050405020304" pitchFamily="18" charset="0"/>
              </a:rPr>
              <a:t>осуществлять производственный контроль на наличие всех, включенных в него, ветеринарных лекарственных средств. Он лишь дает возможность реализовывать подход, основанный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на оценке рисков</a:t>
            </a:r>
            <a:r>
              <a:rPr lang="ru-RU" sz="1400" dirty="0">
                <a:latin typeface="times new roman" panose="02020603050405020304" pitchFamily="18" charset="0"/>
              </a:rPr>
              <a:t>: получая информацию от поставщика сырья животного происхождения о применявшихся им антибиотиках, переработчик может </a:t>
            </a:r>
            <a:r>
              <a:rPr lang="ru-RU" sz="1400" dirty="0" smtClean="0">
                <a:latin typeface="times new roman" panose="02020603050405020304" pitchFamily="18" charset="0"/>
              </a:rPr>
              <a:t>и проверить.</a:t>
            </a:r>
          </a:p>
          <a:p>
            <a:pPr indent="450215" algn="just"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</a:rPr>
              <a:t>Периодичность- статья </a:t>
            </a:r>
            <a:r>
              <a:rPr lang="ru-RU" sz="1400" dirty="0">
                <a:latin typeface="times new roman" panose="02020603050405020304" pitchFamily="18" charset="0"/>
              </a:rPr>
              <a:t>11 технического регламента Таможенного союза </a:t>
            </a:r>
            <a:r>
              <a:rPr lang="ru-RU" sz="1400" dirty="0" smtClean="0">
                <a:latin typeface="times new roman" panose="02020603050405020304" pitchFamily="18" charset="0"/>
              </a:rPr>
              <a:t>TP </a:t>
            </a:r>
            <a:r>
              <a:rPr lang="ru-RU" sz="1400" dirty="0">
                <a:latin typeface="times new roman" panose="02020603050405020304" pitchFamily="18" charset="0"/>
              </a:rPr>
              <a:t>ТС </a:t>
            </a:r>
            <a:r>
              <a:rPr lang="ru-RU" sz="1400" dirty="0" smtClean="0">
                <a:latin typeface="times new roman" panose="02020603050405020304" pitchFamily="18" charset="0"/>
              </a:rPr>
              <a:t>021/2011 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067944" y="1190508"/>
            <a:ext cx="4968552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/>
              <a:t>Лабораторные исследования сырья и продукции животного происхождения в рамках государственного контроля должны </a:t>
            </a:r>
            <a:r>
              <a:rPr lang="ru-RU" sz="1600" b="1" dirty="0">
                <a:solidFill>
                  <a:srgbClr val="C00000"/>
                </a:solidFill>
              </a:rPr>
              <a:t>проводиться</a:t>
            </a:r>
            <a:r>
              <a:rPr lang="ru-RU" sz="1400" b="1" dirty="0"/>
              <a:t> </a:t>
            </a:r>
            <a:r>
              <a:rPr lang="ru-RU" b="1" dirty="0">
                <a:solidFill>
                  <a:srgbClr val="C00000"/>
                </a:solidFill>
              </a:rPr>
              <a:t>в аккредитованных испытательных лабораториях (центрах). </a:t>
            </a:r>
            <a:r>
              <a:rPr lang="ru-RU" sz="1400" b="1" dirty="0"/>
              <a:t>Информация о национальных аккредитованных лабораториях (центрах), в том числе их область аккредитации, размещаются на официальном сайте </a:t>
            </a:r>
            <a:r>
              <a:rPr lang="ru-RU" sz="1400" b="1" dirty="0" smtClean="0"/>
              <a:t>Евразийской </a:t>
            </a:r>
            <a:r>
              <a:rPr lang="ru-RU" sz="1400" b="1" dirty="0"/>
              <a:t>экономической комиссии, а также на официальных сайтах органов по аккредитации государств-членов ЕАЭС в разделе Реестр аккредитованных лиц.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4929371"/>
            <a:ext cx="885698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В Перечень не вошли некоторые ветеринарные лекарственные средства, зарегистрированные и применяемые в настоящее время в государствах-членах. Это связано с тем, что для них в настоящее время </a:t>
            </a:r>
            <a:r>
              <a:rPr lang="ru-RU" sz="2400" b="1" dirty="0">
                <a:solidFill>
                  <a:srgbClr val="C00000"/>
                </a:solidFill>
              </a:rPr>
              <a:t>не установлены МДУ и (или) отсутствуют стандартизированные методы определения </a:t>
            </a:r>
            <a:r>
              <a:rPr lang="ru-RU" sz="2000" b="1" dirty="0"/>
              <a:t>остатков в пищевой продукции животного происхождения.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834" y="92075"/>
            <a:ext cx="1207986" cy="6131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1922014"/>
              </p:ext>
            </p:extLst>
          </p:nvPr>
        </p:nvGraphicFramePr>
        <p:xfrm>
          <a:off x="92075" y="92075"/>
          <a:ext cx="895350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Объект упаковщика для оболочки" showAsIcon="1" r:id="rId4" imgW="894960" imgH="537840" progId="Package">
                  <p:embed/>
                </p:oleObj>
              </mc:Choice>
              <mc:Fallback>
                <p:oleObj name="Объект упаковщика для оболочки" showAsIcon="1" r:id="rId4" imgW="894960" imgH="537840" progId="Package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" y="92075"/>
                        <a:ext cx="895350" cy="538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18839" y="92075"/>
            <a:ext cx="917978" cy="6119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52282" y="3633892"/>
            <a:ext cx="2742400" cy="13588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96424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7543750" cy="111965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Положительные выявления в молоке и молочной продукции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467544" y="1124744"/>
          <a:ext cx="5904656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539552" y="3573016"/>
          <a:ext cx="8208912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483768" y="1052736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МОЛОКО</a:t>
            </a:r>
            <a:endParaRPr lang="ru-RU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411760" y="3212976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МОЛОЧНАЯ ПРОДУКЦИЯ</a:t>
            </a:r>
            <a:endParaRPr lang="ru-RU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868144" y="141277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Сульфаметазин-1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3578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6632"/>
            <a:ext cx="6768752" cy="108012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ФАЛЬСИФИКАЦИЯ МОЛОЧНОЙ ПРОДУКЦИИ </a:t>
            </a:r>
            <a:endParaRPr lang="ru-RU" sz="3600" b="1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539552" y="1397000"/>
          <a:ext cx="8064896" cy="1671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/>
        </p:nvGraphicFramePr>
        <p:xfrm>
          <a:off x="251520" y="2708920"/>
          <a:ext cx="6048672" cy="4149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76056" y="3717032"/>
            <a:ext cx="37799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Сметана- стерины-7;</a:t>
            </a:r>
          </a:p>
          <a:p>
            <a:pPr algn="just"/>
            <a:r>
              <a:rPr lang="ru-RU" sz="2000" b="1" dirty="0" smtClean="0"/>
              <a:t>Сыр- стерины-11, ЖКС-1;</a:t>
            </a:r>
          </a:p>
          <a:p>
            <a:pPr algn="just"/>
            <a:r>
              <a:rPr lang="ru-RU" sz="2000" b="1" dirty="0" smtClean="0"/>
              <a:t>Масло- стерины-46, ЖКС-13, </a:t>
            </a:r>
            <a:r>
              <a:rPr lang="ru-RU" sz="2000" b="1" dirty="0" err="1" smtClean="0"/>
              <a:t>сорбиновая</a:t>
            </a:r>
            <a:r>
              <a:rPr lang="ru-RU" sz="2000" b="1" dirty="0" smtClean="0"/>
              <a:t> кислота- 9;</a:t>
            </a:r>
          </a:p>
          <a:p>
            <a:pPr algn="just"/>
            <a:r>
              <a:rPr lang="ru-RU" sz="2000" b="1" dirty="0" smtClean="0"/>
              <a:t>Кефир- </a:t>
            </a:r>
            <a:r>
              <a:rPr lang="ru-RU" sz="2000" b="1" dirty="0" err="1" smtClean="0"/>
              <a:t>сорбиновая</a:t>
            </a:r>
            <a:r>
              <a:rPr lang="ru-RU" sz="2000" b="1" dirty="0" smtClean="0"/>
              <a:t> кислота-1;</a:t>
            </a:r>
          </a:p>
          <a:p>
            <a:pPr algn="just"/>
            <a:r>
              <a:rPr lang="ru-RU" sz="2000" b="1" dirty="0" smtClean="0"/>
              <a:t>Молоко-стерины-4;</a:t>
            </a:r>
          </a:p>
          <a:p>
            <a:pPr algn="just"/>
            <a:r>
              <a:rPr lang="ru-RU" sz="2000" b="1" dirty="0" smtClean="0"/>
              <a:t>Творог- стерины-8, ЖКС-1</a:t>
            </a:r>
            <a:endParaRPr lang="ru-RU" b="1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accent6">
                    <a:lumMod val="75000"/>
                  </a:schemeClr>
                </a:solidFill>
              </a:rPr>
              <a:t>Т</a:t>
            </a: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ребования 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</a:rPr>
              <a:t>к </a:t>
            </a:r>
            <a:br>
              <a:rPr lang="ru-RU" sz="36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контролю  молока и молочной продукции</a:t>
            </a:r>
            <a:endParaRPr lang="ru-RU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47864" y="1556792"/>
            <a:ext cx="5358438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>
                <a:solidFill>
                  <a:srgbClr val="C00000"/>
                </a:solidFill>
              </a:rPr>
              <a:t>Сырое </a:t>
            </a:r>
            <a:r>
              <a:rPr lang="ru-RU" sz="2400" b="1" i="1" dirty="0" smtClean="0">
                <a:solidFill>
                  <a:srgbClr val="C00000"/>
                </a:solidFill>
              </a:rPr>
              <a:t>молоко- </a:t>
            </a:r>
            <a:r>
              <a:rPr lang="ru-RU" b="1" dirty="0" smtClean="0"/>
              <a:t>ТР ТС 033 + Решением </a:t>
            </a:r>
            <a:r>
              <a:rPr lang="ru-RU" b="1" dirty="0"/>
              <a:t>ЕЭК </a:t>
            </a:r>
            <a:r>
              <a:rPr lang="ru-RU" b="1" dirty="0" smtClean="0"/>
              <a:t>от 13.02.2018 </a:t>
            </a:r>
            <a:r>
              <a:rPr lang="ru-RU" b="1" dirty="0"/>
              <a:t>г </a:t>
            </a:r>
            <a:r>
              <a:rPr lang="ru-RU" b="1" dirty="0" err="1"/>
              <a:t>No</a:t>
            </a:r>
            <a:r>
              <a:rPr lang="ru-RU" b="1" dirty="0"/>
              <a:t> 28. </a:t>
            </a:r>
            <a:endParaRPr lang="ru-RU" b="1" dirty="0" smtClean="0"/>
          </a:p>
          <a:p>
            <a:pPr algn="just"/>
            <a:r>
              <a:rPr lang="ru-RU" b="1" dirty="0" smtClean="0"/>
              <a:t>(Контроль </a:t>
            </a:r>
            <a:r>
              <a:rPr lang="ru-RU" b="1" dirty="0"/>
              <a:t>всех 4 групп антибиотиков по ТР ТС 033/2013, а также </a:t>
            </a:r>
            <a:r>
              <a:rPr lang="ru-RU" b="1" dirty="0" smtClean="0"/>
              <a:t>препаратов</a:t>
            </a:r>
            <a:r>
              <a:rPr lang="ru-RU" b="1" dirty="0"/>
              <a:t>, указанных в </a:t>
            </a:r>
            <a:r>
              <a:rPr lang="ru-RU" b="1" dirty="0" smtClean="0"/>
              <a:t>ВСД. Ответственность </a:t>
            </a:r>
            <a:r>
              <a:rPr lang="ru-RU" b="1" dirty="0"/>
              <a:t>за неисполнение </a:t>
            </a:r>
            <a:r>
              <a:rPr lang="ru-RU" b="1" dirty="0" smtClean="0"/>
              <a:t>Решения  </a:t>
            </a:r>
            <a:r>
              <a:rPr lang="ru-RU" b="1" dirty="0"/>
              <a:t>28 </a:t>
            </a:r>
            <a:r>
              <a:rPr lang="ru-RU" b="1" dirty="0" smtClean="0"/>
              <a:t>в </a:t>
            </a:r>
            <a:r>
              <a:rPr lang="ru-RU" b="1" dirty="0"/>
              <a:t>части </a:t>
            </a:r>
            <a:r>
              <a:rPr lang="ru-RU" b="1" dirty="0" smtClean="0"/>
              <a:t>информирования о </a:t>
            </a:r>
            <a:r>
              <a:rPr lang="ru-RU" b="1" dirty="0"/>
              <a:t>применяемых препаратах возлагается </a:t>
            </a:r>
            <a:r>
              <a:rPr lang="ru-RU" b="1" dirty="0" smtClean="0"/>
              <a:t>на организацию</a:t>
            </a:r>
            <a:r>
              <a:rPr lang="ru-RU" b="1" dirty="0"/>
              <a:t>, выдавшую </a:t>
            </a:r>
            <a:r>
              <a:rPr lang="ru-RU" b="1" dirty="0" smtClean="0"/>
              <a:t>ВСД)</a:t>
            </a:r>
          </a:p>
          <a:p>
            <a:pPr algn="just"/>
            <a:endParaRPr lang="ru-RU" b="1" dirty="0"/>
          </a:p>
          <a:p>
            <a:pPr algn="just"/>
            <a:endParaRPr lang="ru-RU" b="1" dirty="0"/>
          </a:p>
          <a:p>
            <a:r>
              <a:rPr lang="ru-RU" sz="2400" b="1" i="1" dirty="0">
                <a:solidFill>
                  <a:srgbClr val="C00000"/>
                </a:solidFill>
              </a:rPr>
              <a:t>М</a:t>
            </a:r>
            <a:r>
              <a:rPr lang="ru-RU" sz="2400" b="1" i="1" dirty="0" smtClean="0">
                <a:solidFill>
                  <a:srgbClr val="C00000"/>
                </a:solidFill>
              </a:rPr>
              <a:t>олочная </a:t>
            </a:r>
            <a:r>
              <a:rPr lang="ru-RU" sz="2400" b="1" i="1" dirty="0">
                <a:solidFill>
                  <a:srgbClr val="C00000"/>
                </a:solidFill>
              </a:rPr>
              <a:t>продукция </a:t>
            </a:r>
            <a:r>
              <a:rPr lang="ru-RU" b="1" dirty="0" smtClean="0"/>
              <a:t>– ТР </a:t>
            </a:r>
            <a:r>
              <a:rPr lang="ru-RU" b="1" dirty="0"/>
              <a:t>ТС 033/2013 </a:t>
            </a:r>
            <a:r>
              <a:rPr lang="ru-RU" b="1" dirty="0" smtClean="0"/>
              <a:t>(с изменением)- контроль </a:t>
            </a:r>
            <a:r>
              <a:rPr lang="ru-RU" b="1" dirty="0"/>
              <a:t>всех 4 групп антибиотиков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6450" y="1772815"/>
            <a:ext cx="3057398" cy="1818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6450" y="4272560"/>
            <a:ext cx="3147439" cy="1770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57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776864" cy="132556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Тандемный жидкостной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хромато-масс-спектрометр 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с 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тройным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квадрупольным масс-анализатором</a:t>
            </a:r>
            <a:endParaRPr lang="ru-RU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28800"/>
            <a:ext cx="8690699" cy="4997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68572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454652" cy="132556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Антибиотики тетрациклиновой группы (</a:t>
            </a:r>
            <a:r>
              <a:rPr lang="ru-RU" sz="2400" b="1" dirty="0" err="1">
                <a:solidFill>
                  <a:schemeClr val="accent6">
                    <a:lumMod val="75000"/>
                  </a:schemeClr>
                </a:solidFill>
              </a:rPr>
              <a:t>хроматограмма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 пробы молока </a:t>
            </a:r>
            <a:r>
              <a:rPr lang="ru-RU" sz="2400" b="1" i="1" u="sng" dirty="0">
                <a:solidFill>
                  <a:srgbClr val="C00000"/>
                </a:solidFill>
              </a:rPr>
              <a:t>без антибиотиков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с внутренним стандартом </a:t>
            </a:r>
            <a:r>
              <a:rPr lang="ru-RU" sz="2400" b="1" dirty="0" err="1">
                <a:solidFill>
                  <a:schemeClr val="accent6">
                    <a:lumMod val="75000"/>
                  </a:schemeClr>
                </a:solidFill>
              </a:rPr>
              <a:t>д</a:t>
            </a:r>
            <a:r>
              <a:rPr lang="ru-RU" sz="2400" b="1" dirty="0" err="1" smtClean="0">
                <a:solidFill>
                  <a:schemeClr val="accent6">
                    <a:lumMod val="75000"/>
                  </a:schemeClr>
                </a:solidFill>
              </a:rPr>
              <a:t>емеклоциклин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)</a:t>
            </a:r>
            <a:endParaRPr lang="ru-RU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7639"/>
            <a:ext cx="9144000" cy="5440362"/>
          </a:xfrm>
        </p:spPr>
      </p:pic>
    </p:spTree>
    <p:extLst>
      <p:ext uri="{BB962C8B-B14F-4D97-AF65-F5344CB8AC3E}">
        <p14:creationId xmlns:p14="http://schemas.microsoft.com/office/powerpoint/2010/main" val="48748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2700" b="1" dirty="0">
                <a:solidFill>
                  <a:schemeClr val="accent6">
                    <a:lumMod val="75000"/>
                  </a:schemeClr>
                </a:solidFill>
              </a:rPr>
              <a:t>Антибиотики тетрациклиновой </a:t>
            </a:r>
            <a:r>
              <a:rPr lang="ru-RU" sz="2700" b="1" dirty="0" smtClean="0">
                <a:solidFill>
                  <a:schemeClr val="accent6">
                    <a:lumMod val="75000"/>
                  </a:schemeClr>
                </a:solidFill>
              </a:rPr>
              <a:t>группы  </a:t>
            </a:r>
            <a:r>
              <a:rPr lang="ru-RU" sz="2700" b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27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700" b="1" dirty="0">
                <a:solidFill>
                  <a:srgbClr val="C00000"/>
                </a:solidFill>
              </a:rPr>
              <a:t>(Проба молока с содержанием антибиотиков)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9144000" cy="5517232"/>
          </a:xfrm>
        </p:spPr>
      </p:pic>
    </p:spTree>
    <p:extLst>
      <p:ext uri="{BB962C8B-B14F-4D97-AF65-F5344CB8AC3E}">
        <p14:creationId xmlns:p14="http://schemas.microsoft.com/office/powerpoint/2010/main" val="2831775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365127"/>
            <a:ext cx="7543750" cy="759617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Жирно-кислотный состав сливочного масла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12776"/>
            <a:ext cx="8835111" cy="5256584"/>
          </a:xfrm>
        </p:spPr>
      </p:pic>
    </p:spTree>
    <p:extLst>
      <p:ext uri="{BB962C8B-B14F-4D97-AF65-F5344CB8AC3E}">
        <p14:creationId xmlns:p14="http://schemas.microsoft.com/office/powerpoint/2010/main" val="2350341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2" name="Picture 8" descr="http://www.st2-service.com/images/catalog/HP6890_cat.jpg"/>
          <p:cNvPicPr>
            <a:picLocks noChangeAspect="1" noChangeArrowheads="1"/>
          </p:cNvPicPr>
          <p:nvPr/>
        </p:nvPicPr>
        <p:blipFill>
          <a:blip r:embed="rId2" cstate="print"/>
          <a:srcRect r="13728" b="4444"/>
          <a:stretch>
            <a:fillRect/>
          </a:stretch>
        </p:blipFill>
        <p:spPr bwMode="auto">
          <a:xfrm>
            <a:off x="755576" y="620688"/>
            <a:ext cx="2736304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дзаголовок 2"/>
          <p:cNvSpPr txBox="1">
            <a:spLocks/>
          </p:cNvSpPr>
          <p:nvPr/>
        </p:nvSpPr>
        <p:spPr>
          <a:xfrm>
            <a:off x="428596" y="285728"/>
            <a:ext cx="8286808" cy="6311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3779912" y="764704"/>
            <a:ext cx="5159900" cy="511256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u-RU" sz="2000" b="1" dirty="0" smtClean="0">
                <a:cs typeface="Times New Roman" pitchFamily="18" charset="0"/>
              </a:rPr>
              <a:t>Анализ жирно-кислотного состава жировой части продукта и наличия растительных жиров в ней проводят методом </a:t>
            </a:r>
            <a:r>
              <a:rPr lang="ru-RU" sz="2000" b="1" dirty="0">
                <a:cs typeface="Times New Roman" pitchFamily="18" charset="0"/>
              </a:rPr>
              <a:t>газо-жидкостной хроматографии (ГЖХ). </a:t>
            </a:r>
            <a:endParaRPr lang="ru-RU" sz="2000" b="1" dirty="0" smtClean="0"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cs typeface="Times New Roman" pitchFamily="18" charset="0"/>
              </a:rPr>
              <a:t>Газовые хроматографы: </a:t>
            </a:r>
          </a:p>
          <a:p>
            <a:pPr algn="just"/>
            <a:r>
              <a:rPr lang="ru-RU" sz="2400" b="1" dirty="0" smtClean="0">
                <a:solidFill>
                  <a:srgbClr val="C00000"/>
                </a:solidFill>
                <a:cs typeface="Times New Roman" pitchFamily="18" charset="0"/>
              </a:rPr>
              <a:t>Кристалл-2000М,</a:t>
            </a:r>
          </a:p>
          <a:p>
            <a:pPr algn="just"/>
            <a:r>
              <a:rPr lang="ru-RU" sz="2400" b="1" dirty="0" err="1" smtClean="0">
                <a:solidFill>
                  <a:srgbClr val="C00000"/>
                </a:solidFill>
              </a:rPr>
              <a:t>Хромато-масс-спектрометрическая</a:t>
            </a:r>
            <a:r>
              <a:rPr lang="ru-RU" sz="2400" b="1" dirty="0" smtClean="0">
                <a:solidFill>
                  <a:srgbClr val="C00000"/>
                </a:solidFill>
              </a:rPr>
              <a:t> система </a:t>
            </a:r>
            <a:r>
              <a:rPr lang="ru-RU" sz="2400" b="1" dirty="0" err="1" smtClean="0">
                <a:solidFill>
                  <a:srgbClr val="C00000"/>
                </a:solidFill>
              </a:rPr>
              <a:t>Agilent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>
                <a:solidFill>
                  <a:srgbClr val="C00000"/>
                </a:solidFill>
              </a:rPr>
              <a:t>«7820А</a:t>
            </a:r>
            <a:r>
              <a:rPr lang="ru-RU" sz="2400" b="1" dirty="0" smtClean="0">
                <a:solidFill>
                  <a:srgbClr val="C00000"/>
                </a:solidFill>
              </a:rPr>
              <a:t>»</a:t>
            </a:r>
            <a:r>
              <a:rPr lang="ru-RU" sz="2400" b="1" dirty="0" smtClean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ru-RU" sz="2000" b="1" dirty="0">
                <a:cs typeface="Times New Roman" pitchFamily="18" charset="0"/>
              </a:rPr>
              <a:t>снабжены системой автоматической подачи проб (</a:t>
            </a:r>
            <a:r>
              <a:rPr lang="ru-RU" sz="2000" b="1" dirty="0" err="1">
                <a:cs typeface="Times New Roman" pitchFamily="18" charset="0"/>
              </a:rPr>
              <a:t>автосемплерами</a:t>
            </a:r>
            <a:r>
              <a:rPr lang="ru-RU" sz="2000" b="1" dirty="0">
                <a:cs typeface="Times New Roman" pitchFamily="18" charset="0"/>
              </a:rPr>
              <a:t>), что позволяет автоматизировать процесс анализа подготовленных образцов и проводить исследования в круглосуточном режиме, значительно сокращая время выдачи результата Заказчику исследований.</a:t>
            </a:r>
            <a:endParaRPr lang="en-US" sz="2000" b="1" dirty="0">
              <a:cs typeface="Times New Roman" pitchFamily="18" charset="0"/>
            </a:endParaRPr>
          </a:p>
        </p:txBody>
      </p:sp>
      <p:pic>
        <p:nvPicPr>
          <p:cNvPr id="16394" name="Picture 10" descr="http://granat-e.ru/images/devices/kristall-2000m_1.jpg"/>
          <p:cNvPicPr>
            <a:picLocks noChangeAspect="1" noChangeArrowheads="1"/>
          </p:cNvPicPr>
          <p:nvPr/>
        </p:nvPicPr>
        <p:blipFill>
          <a:blip r:embed="rId3" cstate="print"/>
          <a:srcRect t="2403" b="6294"/>
          <a:stretch>
            <a:fillRect/>
          </a:stretch>
        </p:blipFill>
        <p:spPr bwMode="auto">
          <a:xfrm>
            <a:off x="835585" y="3573016"/>
            <a:ext cx="2584287" cy="3192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2915816" y="116632"/>
            <a:ext cx="6105872" cy="508918"/>
          </a:xfrm>
          <a:noFill/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Газо-жидкостная хроматография (ГЖХ)</a:t>
            </a:r>
          </a:p>
        </p:txBody>
      </p:sp>
    </p:spTree>
    <p:extLst>
      <p:ext uri="{BB962C8B-B14F-4D97-AF65-F5344CB8AC3E}">
        <p14:creationId xmlns:p14="http://schemas.microsoft.com/office/powerpoint/2010/main" val="1210127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327726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Стерины</a:t>
            </a: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 в зависимости от источника подразделяются на:</a:t>
            </a:r>
            <a:endParaRPr lang="ru-RU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628800"/>
            <a:ext cx="7886700" cy="3528391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ru-RU" sz="2800" dirty="0" smtClean="0"/>
              <a:t> Животные (</a:t>
            </a:r>
            <a:r>
              <a:rPr lang="ru-RU" sz="2800" dirty="0" err="1" smtClean="0"/>
              <a:t>зоостерины</a:t>
            </a:r>
            <a:r>
              <a:rPr lang="ru-RU" sz="2800" dirty="0" smtClean="0"/>
              <a:t>) – холестерин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Растительные (</a:t>
            </a:r>
            <a:r>
              <a:rPr lang="ru-RU" sz="2800" b="1" dirty="0" err="1" smtClean="0">
                <a:solidFill>
                  <a:srgbClr val="FF0000"/>
                </a:solidFill>
              </a:rPr>
              <a:t>фитостерины</a:t>
            </a:r>
            <a:r>
              <a:rPr lang="ru-RU" sz="2800" b="1" dirty="0" smtClean="0">
                <a:solidFill>
                  <a:srgbClr val="FF0000"/>
                </a:solidFill>
              </a:rPr>
              <a:t>): </a:t>
            </a:r>
          </a:p>
          <a:p>
            <a:pPr>
              <a:buNone/>
            </a:pPr>
            <a:r>
              <a:rPr lang="ru-RU" sz="2800" b="1" dirty="0" err="1" smtClean="0">
                <a:solidFill>
                  <a:srgbClr val="FF0000"/>
                </a:solidFill>
              </a:rPr>
              <a:t>брассикастерин</a:t>
            </a:r>
            <a:r>
              <a:rPr lang="ru-RU" sz="2800" b="1" dirty="0" smtClean="0">
                <a:solidFill>
                  <a:srgbClr val="FF0000"/>
                </a:solidFill>
              </a:rPr>
              <a:t>, </a:t>
            </a:r>
          </a:p>
          <a:p>
            <a:pPr>
              <a:buNone/>
            </a:pPr>
            <a:r>
              <a:rPr lang="ru-RU" sz="2800" b="1" dirty="0" err="1" smtClean="0">
                <a:solidFill>
                  <a:srgbClr val="FF0000"/>
                </a:solidFill>
              </a:rPr>
              <a:t>кампестерин</a:t>
            </a:r>
            <a:r>
              <a:rPr lang="ru-RU" sz="2800" b="1" dirty="0" smtClean="0">
                <a:solidFill>
                  <a:srgbClr val="FF0000"/>
                </a:solidFill>
              </a:rPr>
              <a:t>, </a:t>
            </a:r>
          </a:p>
          <a:p>
            <a:pPr>
              <a:buNone/>
            </a:pPr>
            <a:r>
              <a:rPr lang="ru-RU" sz="2800" b="1" dirty="0" err="1" smtClean="0">
                <a:solidFill>
                  <a:srgbClr val="FF0000"/>
                </a:solidFill>
              </a:rPr>
              <a:t>стигмастерин</a:t>
            </a:r>
            <a:r>
              <a:rPr lang="ru-RU" sz="2800" b="1" dirty="0" smtClean="0">
                <a:solidFill>
                  <a:srgbClr val="FF0000"/>
                </a:solidFill>
              </a:rPr>
              <a:t>,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бета-</a:t>
            </a:r>
            <a:r>
              <a:rPr lang="ru-RU" sz="2800" b="1" dirty="0" err="1" smtClean="0">
                <a:solidFill>
                  <a:srgbClr val="FF0000"/>
                </a:solidFill>
              </a:rPr>
              <a:t>ситостерин</a:t>
            </a:r>
            <a:endParaRPr lang="ru-RU" sz="2800" b="1" dirty="0" smtClean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3068960"/>
            <a:ext cx="4752528" cy="3643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896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899592" y="229290"/>
            <a:ext cx="824440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НД, регламентирующие </a:t>
            </a:r>
            <a:endParaRPr lang="ru-RU" sz="240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отсутствие растительных жиров в молочной продукции </a:t>
            </a:r>
            <a:endParaRPr lang="ru-RU" sz="240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(Жировая </a:t>
            </a:r>
            <a:r>
              <a:rPr lang="ru-RU" sz="2400" b="1" dirty="0">
                <a:solidFill>
                  <a:srgbClr val="FF0000"/>
                </a:solidFill>
              </a:rPr>
              <a:t>фаза должна содержать только молочный </a:t>
            </a:r>
            <a:r>
              <a:rPr lang="ru-RU" sz="2400" b="1" dirty="0" smtClean="0">
                <a:solidFill>
                  <a:srgbClr val="FF0000"/>
                </a:solidFill>
              </a:rPr>
              <a:t>жир)</a:t>
            </a:r>
            <a:endParaRPr lang="ru-RU" sz="2400" dirty="0">
              <a:solidFill>
                <a:srgbClr val="FF0000"/>
              </a:solidFill>
            </a:endParaRPr>
          </a:p>
          <a:p>
            <a:endParaRPr lang="ru-RU" sz="2400" b="1" dirty="0">
              <a:solidFill>
                <a:srgbClr val="FF0000"/>
              </a:solidFill>
              <a:latin typeface="Tahoma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292634"/>
              </p:ext>
            </p:extLst>
          </p:nvPr>
        </p:nvGraphicFramePr>
        <p:xfrm>
          <a:off x="179512" y="1556792"/>
          <a:ext cx="8784976" cy="58815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80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454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94143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841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Объект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№ НД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Наименование НД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0918">
                <a:tc rowSpan="4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Масло сливочное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ГОСТ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</a:rPr>
                        <a:t>Р 52253-2004 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</a:rPr>
                        <a:t>Масло и паста масляная из коровьего молока. Общие технические условия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09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ГОСТ Р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</a:rPr>
                        <a:t>52970-2008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Масло сливочное с вкусовыми </a:t>
                      </a:r>
                      <a:r>
                        <a:rPr lang="ru-RU" sz="1200" b="1" dirty="0" err="1" smtClean="0">
                          <a:solidFill>
                            <a:schemeClr val="tx1"/>
                          </a:solidFill>
                          <a:effectLst/>
                        </a:rPr>
                        <a:t>компонентами.Т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b="1" dirty="0" err="1" smtClean="0">
                          <a:solidFill>
                            <a:schemeClr val="tx1"/>
                          </a:solidFill>
                          <a:effectLst/>
                        </a:rPr>
                        <a:t>ехнические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условия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09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effectLst/>
                        </a:rPr>
                        <a:t>ГОСТ 32261-2013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Масло сливочное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Технические условия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09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10" dirty="0">
                          <a:solidFill>
                            <a:schemeClr val="tx1"/>
                          </a:solidFill>
                          <a:effectLst/>
                        </a:rPr>
                        <a:t>ГОСТ </a:t>
                      </a: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effectLst/>
                        </a:rPr>
                        <a:t>32899-2014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Масло сливочное со вкусовыми компонентами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Технические условия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2946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10" dirty="0">
                          <a:solidFill>
                            <a:schemeClr val="tx1"/>
                          </a:solidFill>
                          <a:effectLst/>
                        </a:rPr>
                        <a:t>Масло топленое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10" dirty="0">
                          <a:solidFill>
                            <a:schemeClr val="tx1"/>
                          </a:solidFill>
                          <a:effectLst/>
                        </a:rPr>
                        <a:t>и жир молочный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10" dirty="0">
                          <a:solidFill>
                            <a:schemeClr val="tx1"/>
                          </a:solidFill>
                          <a:effectLst/>
                        </a:rPr>
                        <a:t>ГОСТ Р 52971-2008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10" dirty="0">
                          <a:solidFill>
                            <a:schemeClr val="tx1"/>
                          </a:solidFill>
                          <a:effectLst/>
                        </a:rPr>
                        <a:t>Масло топленое и жир </a:t>
                      </a: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effectLst/>
                        </a:rPr>
                        <a:t>молочный. Технические </a:t>
                      </a:r>
                      <a:r>
                        <a:rPr lang="ru-RU" sz="1200" b="1" spc="10" dirty="0">
                          <a:solidFill>
                            <a:schemeClr val="tx1"/>
                          </a:solidFill>
                          <a:effectLst/>
                        </a:rPr>
                        <a:t>условия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18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10" dirty="0">
                          <a:solidFill>
                            <a:schemeClr val="tx1"/>
                          </a:solidFill>
                          <a:effectLst/>
                        </a:rPr>
                        <a:t>ГОСТ </a:t>
                      </a: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effectLst/>
                        </a:rPr>
                        <a:t>32262-2013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10" dirty="0">
                          <a:solidFill>
                            <a:schemeClr val="tx1"/>
                          </a:solidFill>
                          <a:effectLst/>
                        </a:rPr>
                        <a:t>Масло топленое и жир молочный. </a:t>
                      </a: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effectLst/>
                        </a:rPr>
                        <a:t>Технические </a:t>
                      </a:r>
                      <a:r>
                        <a:rPr lang="ru-RU" sz="1200" b="1" spc="10" dirty="0">
                          <a:solidFill>
                            <a:schemeClr val="tx1"/>
                          </a:solidFill>
                          <a:effectLst/>
                        </a:rPr>
                        <a:t>условия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091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Сметана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ГОСТ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</a:rPr>
                        <a:t>31452-2012 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</a:rPr>
                        <a:t>Сметана. Технические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условия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091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Творог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ГОСТ 31453-2013 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</a:rPr>
                        <a:t>Творог. Технические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условия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0918">
                <a:tc rowSpan="8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Сыр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800" spc="10" dirty="0">
                          <a:solidFill>
                            <a:schemeClr val="tx1"/>
                          </a:solidFill>
                          <a:effectLst/>
                        </a:rPr>
                        <a:t>ГОСТ Р </a:t>
                      </a:r>
                      <a:r>
                        <a:rPr lang="ru-RU" sz="1200" b="1" kern="1800" spc="10" dirty="0" smtClean="0">
                          <a:solidFill>
                            <a:schemeClr val="tx1"/>
                          </a:solidFill>
                          <a:effectLst/>
                        </a:rPr>
                        <a:t>52972-2008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800" spc="10" dirty="0">
                          <a:solidFill>
                            <a:schemeClr val="tx1"/>
                          </a:solidFill>
                          <a:effectLst/>
                        </a:rPr>
                        <a:t>Сыры </a:t>
                      </a:r>
                      <a:r>
                        <a:rPr lang="ru-RU" sz="1200" b="1" kern="1800" spc="10" dirty="0" smtClean="0">
                          <a:solidFill>
                            <a:schemeClr val="tx1"/>
                          </a:solidFill>
                          <a:effectLst/>
                        </a:rPr>
                        <a:t>полутвердые. Технические </a:t>
                      </a:r>
                      <a:r>
                        <a:rPr lang="ru-RU" sz="1200" b="1" kern="1800" spc="10" dirty="0">
                          <a:solidFill>
                            <a:schemeClr val="tx1"/>
                          </a:solidFill>
                          <a:effectLst/>
                        </a:rPr>
                        <a:t>условия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09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10" dirty="0">
                          <a:solidFill>
                            <a:schemeClr val="tx1"/>
                          </a:solidFill>
                          <a:effectLst/>
                        </a:rPr>
                        <a:t>ГОСТ </a:t>
                      </a: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effectLst/>
                        </a:rPr>
                        <a:t>32260-2013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10" dirty="0">
                          <a:solidFill>
                            <a:schemeClr val="tx1"/>
                          </a:solidFill>
                          <a:effectLst/>
                        </a:rPr>
                        <a:t>Сыры полутвердые. Технические </a:t>
                      </a: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effectLst/>
                        </a:rPr>
                        <a:t>условия</a:t>
                      </a:r>
                      <a:r>
                        <a:rPr lang="ru-RU" sz="1200" b="1" kern="1800" spc="1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030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10" dirty="0">
                          <a:solidFill>
                            <a:schemeClr val="tx1"/>
                          </a:solidFill>
                          <a:effectLst/>
                        </a:rPr>
                        <a:t>ГОСТ </a:t>
                      </a: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effectLst/>
                        </a:rPr>
                        <a:t>Р 53379-2009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10" dirty="0">
                          <a:solidFill>
                            <a:schemeClr val="tx1"/>
                          </a:solidFill>
                          <a:effectLst/>
                        </a:rPr>
                        <a:t>Сыры мягкие. </a:t>
                      </a: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effectLst/>
                        </a:rPr>
                        <a:t>Технические условия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809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10" dirty="0">
                          <a:solidFill>
                            <a:schemeClr val="tx1"/>
                          </a:solidFill>
                          <a:effectLst/>
                        </a:rPr>
                        <a:t>ГОСТ </a:t>
                      </a: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effectLst/>
                        </a:rPr>
                        <a:t>53437-2009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10" dirty="0">
                          <a:solidFill>
                            <a:schemeClr val="tx1"/>
                          </a:solidFill>
                          <a:effectLst/>
                        </a:rPr>
                        <a:t>Сыры Сулугуни и </a:t>
                      </a: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effectLst/>
                        </a:rPr>
                        <a:t>слоистый. Технические </a:t>
                      </a:r>
                      <a:r>
                        <a:rPr lang="ru-RU" sz="1200" b="1" spc="10" dirty="0">
                          <a:solidFill>
                            <a:schemeClr val="tx1"/>
                          </a:solidFill>
                          <a:effectLst/>
                        </a:rPr>
                        <a:t>условия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008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10" dirty="0">
                          <a:solidFill>
                            <a:schemeClr val="tx1"/>
                          </a:solidFill>
                          <a:effectLst/>
                        </a:rPr>
                        <a:t>ГОСТ </a:t>
                      </a: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effectLst/>
                        </a:rPr>
                        <a:t>32263-2013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10" dirty="0">
                          <a:solidFill>
                            <a:schemeClr val="tx1"/>
                          </a:solidFill>
                          <a:effectLst/>
                        </a:rPr>
                        <a:t>Сыры мягкие. </a:t>
                      </a: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effectLst/>
                        </a:rPr>
                        <a:t>Технические условия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34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effectLst/>
                        </a:rPr>
                        <a:t>ГОСТ 31690-2013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effectLst/>
                        </a:rPr>
                        <a:t>Сыры плавленые</a:t>
                      </a:r>
                      <a:r>
                        <a:rPr lang="ru-RU" sz="1200" b="1" spc="1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effectLst/>
                        </a:rPr>
                        <a:t>Общие </a:t>
                      </a:r>
                      <a:r>
                        <a:rPr lang="ru-RU" sz="1200" b="1" spc="10" dirty="0">
                          <a:solidFill>
                            <a:schemeClr val="tx1"/>
                          </a:solidFill>
                          <a:effectLst/>
                        </a:rPr>
                        <a:t>технические </a:t>
                      </a: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effectLst/>
                        </a:rPr>
                        <a:t>условия</a:t>
                      </a:r>
                      <a:r>
                        <a:rPr lang="ru-RU" sz="1200" b="1" kern="1800" spc="1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34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ГОСТ 33480-2015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Сыр творожный. </a:t>
                      </a: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Общие </a:t>
                      </a:r>
                      <a:r>
                        <a:rPr lang="ru-RU" sz="1200" b="1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технические </a:t>
                      </a: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условия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4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ГОСТ 339590-2016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Сыры рассольные. </a:t>
                      </a: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Технические условия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259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Молоко</a:t>
                      </a:r>
                      <a:r>
                        <a:rPr lang="ru-RU" sz="1200" b="1" baseline="30000" dirty="0">
                          <a:solidFill>
                            <a:schemeClr val="tx1"/>
                          </a:solidFill>
                          <a:effectLst/>
                        </a:rPr>
                        <a:t>*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 (для питания детей дошкольного и школьного возраста)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ГОСТ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</a:rPr>
                        <a:t>32252-2013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Молоко питьевое для питания детей дошкольного и школьного возраста. Технические условия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53" marR="4475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54375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err="1" smtClean="0">
                <a:solidFill>
                  <a:schemeClr val="accent6">
                    <a:lumMod val="75000"/>
                  </a:schemeClr>
                </a:solidFill>
              </a:rPr>
              <a:t>Хроматограмма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 пробы </a:t>
            </a:r>
            <a:r>
              <a:rPr lang="ru-RU" sz="3200" b="1" dirty="0" smtClean="0">
                <a:solidFill>
                  <a:srgbClr val="C00000"/>
                </a:solidFill>
              </a:rPr>
              <a:t>нефальсифицированного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 продукта</a:t>
            </a:r>
            <a:endParaRPr lang="ru-RU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8920763" cy="5400600"/>
          </a:xfrm>
        </p:spPr>
      </p:pic>
    </p:spTree>
    <p:extLst>
      <p:ext uri="{BB962C8B-B14F-4D97-AF65-F5344CB8AC3E}">
        <p14:creationId xmlns:p14="http://schemas.microsoft.com/office/powerpoint/2010/main" val="30106316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327726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err="1">
                <a:solidFill>
                  <a:schemeClr val="accent6">
                    <a:lumMod val="75000"/>
                  </a:schemeClr>
                </a:solidFill>
              </a:rPr>
              <a:t>Хроматограмма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 пробы </a:t>
            </a:r>
            <a:r>
              <a:rPr lang="ru-RU" sz="3200" b="1" dirty="0" smtClean="0">
                <a:solidFill>
                  <a:srgbClr val="C00000"/>
                </a:solidFill>
              </a:rPr>
              <a:t>фальсифицированного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продукта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7" y="1600200"/>
            <a:ext cx="9324528" cy="5257800"/>
          </a:xfrm>
        </p:spPr>
      </p:pic>
    </p:spTree>
    <p:extLst>
      <p:ext uri="{BB962C8B-B14F-4D97-AF65-F5344CB8AC3E}">
        <p14:creationId xmlns:p14="http://schemas.microsoft.com/office/powerpoint/2010/main" val="3024199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7471742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err="1" smtClean="0">
                <a:solidFill>
                  <a:schemeClr val="accent6">
                    <a:lumMod val="75000"/>
                  </a:schemeClr>
                </a:solidFill>
              </a:rPr>
              <a:t>Хроматограмма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пробы 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rgbClr val="C00000"/>
                </a:solidFill>
              </a:rPr>
              <a:t>грубо фальсифицированного 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продукта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68760"/>
            <a:ext cx="8712968" cy="5400600"/>
          </a:xfrm>
        </p:spPr>
      </p:pic>
    </p:spTree>
    <p:extLst>
      <p:ext uri="{BB962C8B-B14F-4D97-AF65-F5344CB8AC3E}">
        <p14:creationId xmlns:p14="http://schemas.microsoft.com/office/powerpoint/2010/main" val="32201481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7704856" cy="85725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Проверка 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ФГБУ «Краснодарская МВЛ»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983639527"/>
              </p:ext>
            </p:extLst>
          </p:nvPr>
        </p:nvGraphicFramePr>
        <p:xfrm>
          <a:off x="539552" y="1916832"/>
          <a:ext cx="835292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595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857250"/>
            <a:ext cx="6858000" cy="1052736"/>
          </a:xfrm>
        </p:spPr>
        <p:txBody>
          <a:bodyPr>
            <a:noAutofit/>
          </a:bodyPr>
          <a:lstStyle/>
          <a:p>
            <a:pPr algn="ctr"/>
            <a:r>
              <a:rPr lang="ru-RU" sz="27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Важный фундамент работы лаборатории-профессионализм специалистов</a:t>
            </a:r>
          </a:p>
        </p:txBody>
      </p:sp>
      <p:pic>
        <p:nvPicPr>
          <p:cNvPr id="7" name="Picture 2" descr="\\192.168.1.5\общая папка фгу кмвл\Сайт нов 2013\Радиология\IMG_07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3274" t="6787" r="29955" b="2589"/>
          <a:stretch>
            <a:fillRect/>
          </a:stretch>
        </p:blipFill>
        <p:spPr bwMode="auto">
          <a:xfrm>
            <a:off x="1277634" y="1808820"/>
            <a:ext cx="1674186" cy="2003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3" descr="D:\Для Сайта неового\IMG_0491.JPG"/>
          <p:cNvPicPr>
            <a:picLocks noChangeAspect="1" noChangeArrowheads="1"/>
          </p:cNvPicPr>
          <p:nvPr/>
        </p:nvPicPr>
        <p:blipFill>
          <a:blip r:embed="rId3" cstate="print"/>
          <a:srcRect l="14286"/>
          <a:stretch>
            <a:fillRect/>
          </a:stretch>
        </p:blipFill>
        <p:spPr bwMode="auto">
          <a:xfrm>
            <a:off x="1277634" y="3919799"/>
            <a:ext cx="2154819" cy="1885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887" y="3900052"/>
            <a:ext cx="2436358" cy="18272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135" y="1909986"/>
            <a:ext cx="2492896" cy="1869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405" y="1909986"/>
            <a:ext cx="2204864" cy="1869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" descr="\\192.168.1.6\1_сайт\Марченко\фото презентация\БМХТИ\IMG_541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27816" y="3949279"/>
            <a:ext cx="1802453" cy="1778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3369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80" y="2996952"/>
            <a:ext cx="3717032" cy="3717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332656"/>
            <a:ext cx="7560840" cy="85725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8 ПРИНЦИПОВ СИСТЕМЫ КАЧЕСТВА      </a:t>
            </a:r>
            <a:b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ФГБУ «КРАСНОДАРСКАЯ МВЛ»: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484784"/>
            <a:ext cx="7992888" cy="2592288"/>
          </a:xfrm>
          <a:noFill/>
        </p:spPr>
        <p:txBody>
          <a:bodyPr>
            <a:noAutofit/>
          </a:bodyPr>
          <a:lstStyle/>
          <a:p>
            <a:pPr marL="457200" indent="-457200"/>
            <a:r>
              <a:rPr lang="ru-RU" sz="2250" b="1" dirty="0"/>
              <a:t>Ориентация (фокус) на потребителя.</a:t>
            </a:r>
          </a:p>
          <a:p>
            <a:pPr marL="457200" indent="-457200"/>
            <a:r>
              <a:rPr lang="ru-RU" sz="2250" b="1" dirty="0"/>
              <a:t>Лидерство руководителя. </a:t>
            </a:r>
          </a:p>
          <a:p>
            <a:pPr marL="457200" indent="-457200"/>
            <a:r>
              <a:rPr lang="ru-RU" sz="2250" b="1" dirty="0"/>
              <a:t>Вовлечение работников. </a:t>
            </a:r>
            <a:r>
              <a:rPr lang="ru-RU" sz="2250" b="1" dirty="0" smtClean="0"/>
              <a:t> </a:t>
            </a:r>
            <a:endParaRPr lang="ru-RU" sz="2250" b="1" dirty="0"/>
          </a:p>
          <a:p>
            <a:pPr marL="457200" indent="-457200"/>
            <a:r>
              <a:rPr lang="ru-RU" sz="2250" b="1" dirty="0"/>
              <a:t>Системный подход.</a:t>
            </a:r>
          </a:p>
          <a:p>
            <a:pPr marL="457200" indent="-457200"/>
            <a:r>
              <a:rPr lang="ru-RU" sz="2250" b="1" dirty="0"/>
              <a:t>Постоянное улучшение.</a:t>
            </a:r>
          </a:p>
          <a:p>
            <a:pPr marL="457200" indent="-457200"/>
            <a:r>
              <a:rPr lang="ru-RU" sz="2250" b="1" dirty="0"/>
              <a:t>Принятие решений на основе фактов</a:t>
            </a:r>
            <a:r>
              <a:rPr lang="ru-RU" sz="2250" b="1" dirty="0" smtClean="0"/>
              <a:t>.</a:t>
            </a:r>
            <a:endParaRPr lang="ru-RU" sz="2250" b="1" dirty="0"/>
          </a:p>
        </p:txBody>
      </p:sp>
    </p:spTree>
    <p:extLst>
      <p:ext uri="{BB962C8B-B14F-4D97-AF65-F5344CB8AC3E}">
        <p14:creationId xmlns:p14="http://schemas.microsoft.com/office/powerpoint/2010/main" val="120639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620688"/>
            <a:ext cx="8075240" cy="550547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    </a:t>
            </a:r>
            <a:r>
              <a:rPr lang="ru-RU" sz="4400" b="1" dirty="0">
                <a:solidFill>
                  <a:schemeClr val="accent6">
                    <a:lumMod val="75000"/>
                  </a:schemeClr>
                </a:solidFill>
              </a:rPr>
              <a:t>Позитивный имидж </a:t>
            </a:r>
            <a:r>
              <a:rPr lang="ru-RU" sz="4400" b="1" dirty="0" smtClean="0">
                <a:solidFill>
                  <a:schemeClr val="accent6">
                    <a:lumMod val="75000"/>
                  </a:schemeClr>
                </a:solidFill>
              </a:rPr>
              <a:t>предприятия:</a:t>
            </a:r>
          </a:p>
          <a:p>
            <a:pPr algn="just">
              <a:buNone/>
            </a:pPr>
            <a:r>
              <a:rPr lang="ru-RU" sz="4400" b="1" dirty="0" smtClean="0">
                <a:solidFill>
                  <a:srgbClr val="C00000"/>
                </a:solidFill>
              </a:rPr>
              <a:t>высокое </a:t>
            </a:r>
            <a:r>
              <a:rPr lang="ru-RU" sz="4400" b="1" dirty="0">
                <a:solidFill>
                  <a:srgbClr val="C00000"/>
                </a:solidFill>
              </a:rPr>
              <a:t>качество </a:t>
            </a:r>
            <a:r>
              <a:rPr lang="ru-RU" sz="4400" b="1" dirty="0" smtClean="0">
                <a:solidFill>
                  <a:srgbClr val="C00000"/>
                </a:solidFill>
              </a:rPr>
              <a:t>производимой</a:t>
            </a:r>
          </a:p>
          <a:p>
            <a:pPr algn="just">
              <a:buNone/>
            </a:pPr>
            <a:r>
              <a:rPr lang="ru-RU" sz="4400" b="1" dirty="0" smtClean="0">
                <a:solidFill>
                  <a:srgbClr val="C00000"/>
                </a:solidFill>
              </a:rPr>
              <a:t>продукции или </a:t>
            </a:r>
            <a:r>
              <a:rPr lang="ru-RU" sz="4400" b="1" dirty="0">
                <a:solidFill>
                  <a:srgbClr val="C00000"/>
                </a:solidFill>
              </a:rPr>
              <a:t>оказываемых </a:t>
            </a:r>
            <a:r>
              <a:rPr lang="ru-RU" sz="4400" b="1" dirty="0" smtClean="0">
                <a:solidFill>
                  <a:srgbClr val="C00000"/>
                </a:solidFill>
              </a:rPr>
              <a:t>им</a:t>
            </a:r>
          </a:p>
          <a:p>
            <a:pPr algn="just">
              <a:buNone/>
            </a:pPr>
            <a:r>
              <a:rPr lang="ru-RU" sz="4400" b="1" dirty="0" smtClean="0">
                <a:solidFill>
                  <a:srgbClr val="C00000"/>
                </a:solidFill>
              </a:rPr>
              <a:t>услуг </a:t>
            </a:r>
          </a:p>
          <a:p>
            <a:pPr algn="just">
              <a:buNone/>
            </a:pPr>
            <a:r>
              <a:rPr lang="ru-RU" sz="4400" b="1" dirty="0" smtClean="0">
                <a:solidFill>
                  <a:schemeClr val="accent6">
                    <a:lumMod val="75000"/>
                  </a:schemeClr>
                </a:solidFill>
              </a:rPr>
              <a:t>– </a:t>
            </a:r>
            <a:r>
              <a:rPr lang="ru-RU" sz="4400" b="1" dirty="0">
                <a:solidFill>
                  <a:schemeClr val="accent6">
                    <a:lumMod val="75000"/>
                  </a:schemeClr>
                </a:solidFill>
              </a:rPr>
              <a:t>вот основные преимущества в конкурентной борьбе за потребителя. Именно эти преимущества и дает процедура подтверждения соответствия продукции или услуг.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348880"/>
            <a:ext cx="6048672" cy="1325563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 !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346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9020</TotalTime>
  <Words>1189</Words>
  <Application>Microsoft Office PowerPoint</Application>
  <PresentationFormat>Экран (4:3)</PresentationFormat>
  <Paragraphs>185</Paragraphs>
  <Slides>29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40" baseType="lpstr">
      <vt:lpstr>Aharoni</vt:lpstr>
      <vt:lpstr>Arial</vt:lpstr>
      <vt:lpstr>Arial Black</vt:lpstr>
      <vt:lpstr>Calibri</vt:lpstr>
      <vt:lpstr>Calibri Light</vt:lpstr>
      <vt:lpstr>Tahoma</vt:lpstr>
      <vt:lpstr>Times New Roman</vt:lpstr>
      <vt:lpstr>Times New Roman</vt:lpstr>
      <vt:lpstr>Wingdings</vt:lpstr>
      <vt:lpstr>Тема Office</vt:lpstr>
      <vt:lpstr>Объект упаковщика для оболочки</vt:lpstr>
      <vt:lpstr>Практическое решение по применению современных методов контроля показателей безопасности молока и молочной продукции с учетом требований ТР ТС 033/2013  и Решения ЕЭК № 28</vt:lpstr>
      <vt:lpstr>Учреждение осуществляет свою деятельность на территории Краснодарского края, Ростовской области, Республики Адыгея, Кабардино-Балкарской Республики, Республики Северная Осетия-Алания и взаимодействует с органами государственного управления, юридическими организациями и гражданами</vt:lpstr>
      <vt:lpstr>Презентация PowerPoint</vt:lpstr>
      <vt:lpstr>ФГБУ «Краснодарская межобластная ветеринарная лаборатория»</vt:lpstr>
      <vt:lpstr>Наш выбор-  высокое качество проводимых исследований!</vt:lpstr>
      <vt:lpstr>Преимущества лаборатории с международной аккредитацией</vt:lpstr>
      <vt:lpstr>Наши клиенты – предприятия, работающие в области:</vt:lpstr>
      <vt:lpstr>Презентация PowerPoint</vt:lpstr>
      <vt:lpstr>Презентация PowerPoint</vt:lpstr>
      <vt:lpstr>Презентация PowerPoint</vt:lpstr>
      <vt:lpstr>Презентация PowerPoint</vt:lpstr>
      <vt:lpstr>Положительные выявления в молоке и молочной продукции</vt:lpstr>
      <vt:lpstr>ФАЛЬСИФИКАЦИЯ МОЛОЧНОЙ ПРОДУКЦИИ </vt:lpstr>
      <vt:lpstr>Требования к  контролю  молока и молочной продукции</vt:lpstr>
      <vt:lpstr>Тандемный жидкостной  хромато-масс-спектрометр  с тройным квадрупольным масс-анализатором</vt:lpstr>
      <vt:lpstr>Антибиотики тетрациклиновой группы (хроматограмма пробы молока без антибиотиков с внутренним стандартом демеклоциклин)</vt:lpstr>
      <vt:lpstr>Антибиотики тетрациклиновой группы   (Проба молока с содержанием антибиотиков)</vt:lpstr>
      <vt:lpstr>Жирно-кислотный состав сливочного масла</vt:lpstr>
      <vt:lpstr>Газо-жидкостная хроматография (ГЖХ)</vt:lpstr>
      <vt:lpstr>Стерины в зависимости от источника подразделяются на:</vt:lpstr>
      <vt:lpstr>Презентация PowerPoint</vt:lpstr>
      <vt:lpstr>Хроматограмма пробы нефальсифицированного продукта</vt:lpstr>
      <vt:lpstr>Хроматограмма пробы фальсифицированного продукта</vt:lpstr>
      <vt:lpstr>Хроматограмма пробы  грубо фальсифицированного продукта</vt:lpstr>
      <vt:lpstr>Проверка ФГБУ «Краснодарская МВЛ»</vt:lpstr>
      <vt:lpstr>Важный фундамент работы лаборатории-профессионализм специалистов</vt:lpstr>
      <vt:lpstr>8 ПРИНЦИПОВ СИСТЕМЫ КАЧЕСТВА       ФГБУ «КРАСНОДАРСКАЯ МВЛ»:</vt:lpstr>
      <vt:lpstr>Презентация PowerPoint</vt:lpstr>
      <vt:lpstr>СПАСИБО ЗА ВНИМАНИЕ 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ФЕДЕРАЛЬНОЕ ГОСУДАРСТВЕННОЕ БЮДЖЕТНОЕ УЧРЕЖДЕНИЕ «КРАСНОДАРСКАЯ МЕЖОБЛАСТНАЯ ВЕТЕРИНАРНАЯ ЛАБОРАТОРИЯ»</dc:title>
  <dc:creator>Анатолий</dc:creator>
  <cp:lastModifiedBy>Марченко Татьяна Витальевна</cp:lastModifiedBy>
  <cp:revision>493</cp:revision>
  <dcterms:created xsi:type="dcterms:W3CDTF">2013-03-25T12:45:10Z</dcterms:created>
  <dcterms:modified xsi:type="dcterms:W3CDTF">2018-09-18T05:58:49Z</dcterms:modified>
</cp:coreProperties>
</file>