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5"/>
  </p:notesMasterIdLst>
  <p:sldIdLst>
    <p:sldId id="314" r:id="rId2"/>
    <p:sldId id="267" r:id="rId3"/>
    <p:sldId id="287" r:id="rId4"/>
    <p:sldId id="288" r:id="rId5"/>
    <p:sldId id="313" r:id="rId6"/>
    <p:sldId id="289" r:id="rId7"/>
    <p:sldId id="290" r:id="rId8"/>
    <p:sldId id="291" r:id="rId9"/>
    <p:sldId id="292" r:id="rId10"/>
    <p:sldId id="293" r:id="rId11"/>
    <p:sldId id="301" r:id="rId12"/>
    <p:sldId id="302" r:id="rId13"/>
    <p:sldId id="28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8C2BE"/>
    <a:srgbClr val="F18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6370" autoAdjust="0"/>
  </p:normalViewPr>
  <p:slideViewPr>
    <p:cSldViewPr snapToGrid="0">
      <p:cViewPr varScale="1">
        <p:scale>
          <a:sx n="55" d="100"/>
          <a:sy n="55" d="100"/>
        </p:scale>
        <p:origin x="624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83E51-9807-4C05-9B4E-F77D936472CD}" type="datetimeFigureOut">
              <a:rPr lang="it-IT" smtClean="0"/>
              <a:t>17/09/2018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9D3A6-FED7-4822-AC5F-AD95C2C53C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0969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immagine diapositiva 1">
            <a:extLst>
              <a:ext uri="{FF2B5EF4-FFF2-40B4-BE49-F238E27FC236}">
                <a16:creationId xmlns:a16="http://schemas.microsoft.com/office/drawing/2014/main" xmlns="" id="{A575928B-C977-4734-8D60-A12ADF9EB9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Segnaposto note 2">
            <a:extLst>
              <a:ext uri="{FF2B5EF4-FFF2-40B4-BE49-F238E27FC236}">
                <a16:creationId xmlns:a16="http://schemas.microsoft.com/office/drawing/2014/main" xmlns="" id="{F7A7471F-336C-499D-A055-7BFC6DE7F0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5124" name="Segnaposto numero diapositiva 3">
            <a:extLst>
              <a:ext uri="{FF2B5EF4-FFF2-40B4-BE49-F238E27FC236}">
                <a16:creationId xmlns:a16="http://schemas.microsoft.com/office/drawing/2014/main" xmlns="" id="{FBC32E3A-B664-4226-B29D-E2A92B672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8C19281-CB92-494A-98C7-6AE229508094}" type="slidenum">
              <a:rPr lang="it-IT" altLang="it-IT" smtClean="0"/>
              <a:pPr/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56451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394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524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16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837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398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11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650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64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101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83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2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577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811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94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004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318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44184-B2E5-4FB9-9E85-975043578189}" type="datetimeFigureOut">
              <a:rPr lang="it-IT" smtClean="0"/>
              <a:pPr/>
              <a:t>17/09/2018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CC51E49-7538-4B29-B497-6A007F81EC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454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B7C393AD-1666-4E36-8184-61B2621161C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1" y="-1"/>
            <a:ext cx="9244014" cy="6852849"/>
          </a:xfrm>
          <a:prstGeom prst="rect">
            <a:avLst/>
          </a:prstGeom>
        </p:spPr>
      </p:pic>
      <p:pic>
        <p:nvPicPr>
          <p:cNvPr id="4099" name="Immagine 4">
            <a:extLst>
              <a:ext uri="{FF2B5EF4-FFF2-40B4-BE49-F238E27FC236}">
                <a16:creationId xmlns:a16="http://schemas.microsoft.com/office/drawing/2014/main" xmlns="" id="{764FA8AC-55BF-4863-810D-C9AB1214C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8" y="1125538"/>
            <a:ext cx="4200525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Immagine 1">
            <a:extLst>
              <a:ext uri="{FF2B5EF4-FFF2-40B4-BE49-F238E27FC236}">
                <a16:creationId xmlns:a16="http://schemas.microsoft.com/office/drawing/2014/main" xmlns="" id="{0BFB6BF1-ED55-4CE7-B392-FAB7B5F56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094" y="0"/>
            <a:ext cx="2938462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3">
            <a:extLst>
              <a:ext uri="{FF2B5EF4-FFF2-40B4-BE49-F238E27FC236}">
                <a16:creationId xmlns:a16="http://schemas.microsoft.com/office/drawing/2014/main" xmlns="" id="{B43DBF2E-2B1B-4F86-B34D-1F3EBAF356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013" y="4187825"/>
            <a:ext cx="2879725" cy="20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CasellaDiTesto 8">
            <a:extLst>
              <a:ext uri="{FF2B5EF4-FFF2-40B4-BE49-F238E27FC236}">
                <a16:creationId xmlns:a16="http://schemas.microsoft.com/office/drawing/2014/main" xmlns="" id="{8CEBE8B0-E649-493C-BEB1-E45B50469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9034" y="2470418"/>
            <a:ext cx="2634601" cy="29602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it-IT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  <a:defRPr/>
            </a:pPr>
            <a:r>
              <a:rPr lang="ru-RU" sz="1050" b="1" dirty="0">
                <a:solidFill>
                  <a:schemeClr val="accent3">
                    <a:lumMod val="50000"/>
                  </a:schemeClr>
                </a:solidFill>
              </a:rPr>
              <a:t>ЗАКВАСОЧНЫЕ КУЛЬТУРЫ </a:t>
            </a:r>
            <a:r>
              <a:rPr lang="ru-RU" sz="1050" b="1" dirty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ru-RU" sz="1050" b="1" dirty="0">
                <a:solidFill>
                  <a:schemeClr val="accent1">
                    <a:lumMod val="75000"/>
                  </a:schemeClr>
                </a:solidFill>
              </a:rPr>
              <a:t>ПРОБИОТИКИ</a:t>
            </a:r>
          </a:p>
          <a:p>
            <a:pPr algn="ctr">
              <a:buNone/>
              <a:defRPr/>
            </a:pPr>
            <a:r>
              <a:rPr lang="ru-RU" sz="1050" b="1" dirty="0" smtClean="0">
                <a:solidFill>
                  <a:schemeClr val="tx2">
                    <a:lumMod val="50000"/>
                  </a:schemeClr>
                </a:solidFill>
              </a:rPr>
              <a:t>ИССЛЕДОВАНИЯ,</a:t>
            </a:r>
            <a:endParaRPr lang="it-IT" sz="105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  <a:defRPr/>
            </a:pPr>
            <a:r>
              <a:rPr lang="ru-RU" sz="1050" b="1" dirty="0" smtClean="0">
                <a:solidFill>
                  <a:schemeClr val="tx2">
                    <a:lumMod val="50000"/>
                  </a:schemeClr>
                </a:solidFill>
              </a:rPr>
              <a:t>ПРОИЗВОДСТВО</a:t>
            </a:r>
            <a:r>
              <a:rPr lang="ru-RU" sz="1050" b="1" dirty="0">
                <a:solidFill>
                  <a:schemeClr val="tx2">
                    <a:lumMod val="50000"/>
                  </a:schemeClr>
                </a:solidFill>
              </a:rPr>
              <a:t>, ПРОДАЖА &amp; ТЕХНОЛОГИЧЕСКАЯ ПОДДЕРЖКА</a:t>
            </a:r>
            <a:endParaRPr lang="it-IT" sz="105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endParaRPr lang="it-IT" sz="105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endParaRPr lang="it-IT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endParaRPr lang="it-IT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endParaRPr lang="it-IT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endParaRPr lang="it-I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03" name="Sottotitolo 2">
            <a:extLst>
              <a:ext uri="{FF2B5EF4-FFF2-40B4-BE49-F238E27FC236}">
                <a16:creationId xmlns:a16="http://schemas.microsoft.com/office/drawing/2014/main" xmlns="" id="{0E25AC3C-0CAB-4BC1-9669-2C72BCCBC52E}"/>
              </a:ext>
            </a:extLst>
          </p:cNvPr>
          <p:cNvSpPr txBox="1">
            <a:spLocks/>
          </p:cNvSpPr>
          <p:nvPr/>
        </p:nvSpPr>
        <p:spPr bwMode="auto">
          <a:xfrm>
            <a:off x="520700" y="3122686"/>
            <a:ext cx="8738394" cy="186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altLang="it-IT" b="1" dirty="0" smtClean="0">
                <a:solidFill>
                  <a:srgbClr val="C00000"/>
                </a:solidFill>
              </a:rPr>
              <a:t>ДЕЙСТВИЯ МОЛОЧНЫХ</a:t>
            </a:r>
            <a:r>
              <a:rPr lang="it-IT" altLang="it-IT" b="1" dirty="0" smtClean="0">
                <a:solidFill>
                  <a:srgbClr val="C00000"/>
                </a:solidFill>
              </a:rPr>
              <a:t> </a:t>
            </a:r>
            <a:r>
              <a:rPr lang="ru-RU" altLang="it-IT" b="1" dirty="0" smtClean="0">
                <a:solidFill>
                  <a:srgbClr val="C00000"/>
                </a:solidFill>
              </a:rPr>
              <a:t>БАКТЕРИЙ </a:t>
            </a:r>
            <a:r>
              <a:rPr lang="ru-RU" altLang="it-IT" b="1" dirty="0">
                <a:solidFill>
                  <a:srgbClr val="C00000"/>
                </a:solidFill>
              </a:rPr>
              <a:t>НА</a:t>
            </a:r>
          </a:p>
          <a:p>
            <a:pPr algn="ctr">
              <a:buNone/>
            </a:pPr>
            <a:r>
              <a:rPr lang="ru-RU" altLang="it-IT" b="1" dirty="0">
                <a:solidFill>
                  <a:srgbClr val="C00000"/>
                </a:solidFill>
              </a:rPr>
              <a:t>  </a:t>
            </a:r>
            <a:r>
              <a:rPr lang="ru-RU" altLang="it-IT" b="1" dirty="0" smtClean="0">
                <a:solidFill>
                  <a:srgbClr val="C00000"/>
                </a:solidFill>
              </a:rPr>
              <a:t>СТРУКТУРУ</a:t>
            </a:r>
            <a:r>
              <a:rPr lang="it-IT" altLang="it-IT" b="1" dirty="0" smtClean="0">
                <a:solidFill>
                  <a:srgbClr val="C00000"/>
                </a:solidFill>
              </a:rPr>
              <a:t> </a:t>
            </a:r>
            <a:r>
              <a:rPr lang="ru-RU" altLang="it-IT" b="1" dirty="0" smtClean="0">
                <a:solidFill>
                  <a:srgbClr val="C00000"/>
                </a:solidFill>
              </a:rPr>
              <a:t>КИСЛОМОЛОЧНЫХ ПРОДУКТОВ </a:t>
            </a:r>
            <a:r>
              <a:rPr lang="ru-RU" altLang="it-IT" b="1" dirty="0">
                <a:solidFill>
                  <a:srgbClr val="C00000"/>
                </a:solidFill>
              </a:rPr>
              <a:t>И</a:t>
            </a:r>
          </a:p>
          <a:p>
            <a:pPr algn="ctr">
              <a:buNone/>
            </a:pPr>
            <a:r>
              <a:rPr lang="ru-RU" altLang="it-IT" b="1" dirty="0">
                <a:solidFill>
                  <a:srgbClr val="C00000"/>
                </a:solidFill>
              </a:rPr>
              <a:t> </a:t>
            </a:r>
            <a:r>
              <a:rPr lang="ru-RU" altLang="it-IT" b="1" dirty="0" smtClean="0">
                <a:solidFill>
                  <a:srgbClr val="C00000"/>
                </a:solidFill>
              </a:rPr>
              <a:t>СМЕТАНЫ</a:t>
            </a:r>
            <a:endParaRPr lang="it-IT" altLang="it-IT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91851BB4-117B-49D6-99E3-3D398CCED4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sp>
        <p:nvSpPr>
          <p:cNvPr id="38" name="Freccia a sinistra 37">
            <a:extLst>
              <a:ext uri="{FF2B5EF4-FFF2-40B4-BE49-F238E27FC236}">
                <a16:creationId xmlns:a16="http://schemas.microsoft.com/office/drawing/2014/main" xmlns="" id="{677D132C-BAB4-4A2A-A6C3-DD68C78464F2}"/>
              </a:ext>
            </a:extLst>
          </p:cNvPr>
          <p:cNvSpPr/>
          <p:nvPr/>
        </p:nvSpPr>
        <p:spPr>
          <a:xfrm rot="16200000">
            <a:off x="2251038" y="2469260"/>
            <a:ext cx="1611983" cy="552249"/>
          </a:xfrm>
          <a:prstGeom prst="lef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9" name="Freccia in giù 38">
            <a:extLst>
              <a:ext uri="{FF2B5EF4-FFF2-40B4-BE49-F238E27FC236}">
                <a16:creationId xmlns:a16="http://schemas.microsoft.com/office/drawing/2014/main" xmlns="" id="{1F6EAD4D-0DD8-445F-8AEF-8DDAAA683FD8}"/>
              </a:ext>
            </a:extLst>
          </p:cNvPr>
          <p:cNvSpPr/>
          <p:nvPr/>
        </p:nvSpPr>
        <p:spPr>
          <a:xfrm>
            <a:off x="6831288" y="1939392"/>
            <a:ext cx="552249" cy="1611984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xmlns="" id="{636C540F-4909-452F-8427-33B1ABCB68ED}"/>
              </a:ext>
            </a:extLst>
          </p:cNvPr>
          <p:cNvSpPr txBox="1"/>
          <p:nvPr/>
        </p:nvSpPr>
        <p:spPr>
          <a:xfrm>
            <a:off x="1138676" y="4280516"/>
            <a:ext cx="3836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</a:rPr>
              <a:t>СОСТАВЛЯЮЩИЕ</a:t>
            </a:r>
          </a:p>
          <a:p>
            <a:pPr algn="ctr"/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</a:rPr>
              <a:t>МОЛОКА</a:t>
            </a:r>
            <a:endParaRPr lang="it-IT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xmlns="" id="{6D5C6F1D-DA96-4447-B95A-704FC3DF1228}"/>
              </a:ext>
            </a:extLst>
          </p:cNvPr>
          <p:cNvSpPr txBox="1"/>
          <p:nvPr/>
        </p:nvSpPr>
        <p:spPr>
          <a:xfrm>
            <a:off x="6018607" y="4280516"/>
            <a:ext cx="27298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ТЕХНОЛОГИЧЕСКИЙ КОМПОНЕНТ</a:t>
            </a:r>
          </a:p>
          <a:p>
            <a:pPr algn="ct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И ПИЩЕВЫЕ ИНГРЕДИЕНТЫ</a:t>
            </a:r>
            <a:endParaRPr lang="it-IT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C0D286F2-25C1-4415-B49E-F06534A8AC7E}"/>
              </a:ext>
            </a:extLst>
          </p:cNvPr>
          <p:cNvSpPr/>
          <p:nvPr/>
        </p:nvSpPr>
        <p:spPr>
          <a:xfrm>
            <a:off x="372630" y="1066991"/>
            <a:ext cx="955902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/>
                <a:solidFill>
                  <a:schemeClr val="accent3"/>
                </a:solidFill>
              </a:rPr>
              <a:t>СТРУКТУРА ГОТОВОГО ПРОДУКТА</a:t>
            </a:r>
            <a:endParaRPr lang="it-IT" sz="4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37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4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>
            <a:extLst>
              <a:ext uri="{FF2B5EF4-FFF2-40B4-BE49-F238E27FC236}">
                <a16:creationId xmlns:a16="http://schemas.microsoft.com/office/drawing/2014/main" xmlns="" id="{34A46620-EE07-4192-B755-EEB54A6E17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5BE866A4-1B16-4A71-AA90-D813FAE6CC29}"/>
              </a:ext>
            </a:extLst>
          </p:cNvPr>
          <p:cNvSpPr txBox="1"/>
          <p:nvPr/>
        </p:nvSpPr>
        <p:spPr>
          <a:xfrm>
            <a:off x="665341" y="2933208"/>
            <a:ext cx="246982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Bahnschrift Light" panose="020B0502040204020203" pitchFamily="34" charset="0"/>
              </a:rPr>
              <a:t>БЕЛОК</a:t>
            </a:r>
            <a:endParaRPr lang="it-IT" sz="3200" dirty="0">
              <a:latin typeface="Bahnschrift Light" panose="020B0502040204020203" pitchFamily="34" charset="0"/>
            </a:endParaRPr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D56D7C0-54E6-4630-8AB0-3A1319DE38C6}"/>
              </a:ext>
            </a:extLst>
          </p:cNvPr>
          <p:cNvSpPr/>
          <p:nvPr/>
        </p:nvSpPr>
        <p:spPr>
          <a:xfrm>
            <a:off x="3393649" y="3117877"/>
            <a:ext cx="1084082" cy="252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 destra 18">
            <a:extLst>
              <a:ext uri="{FF2B5EF4-FFF2-40B4-BE49-F238E27FC236}">
                <a16:creationId xmlns:a16="http://schemas.microsoft.com/office/drawing/2014/main" xmlns="" id="{1716CBB0-8B94-430C-9C33-D3E6C61A9B4C}"/>
              </a:ext>
            </a:extLst>
          </p:cNvPr>
          <p:cNvSpPr/>
          <p:nvPr/>
        </p:nvSpPr>
        <p:spPr>
          <a:xfrm>
            <a:off x="3393648" y="4573571"/>
            <a:ext cx="1084083" cy="252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664DFADB-6A73-48EF-B3D0-1B6D3FBC4BD0}"/>
              </a:ext>
            </a:extLst>
          </p:cNvPr>
          <p:cNvSpPr txBox="1"/>
          <p:nvPr/>
        </p:nvSpPr>
        <p:spPr>
          <a:xfrm>
            <a:off x="4986777" y="2859239"/>
            <a:ext cx="4703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СТРУКТУРА</a:t>
            </a:r>
            <a:endParaRPr lang="it-IT" sz="2400" dirty="0"/>
          </a:p>
          <a:p>
            <a:pPr algn="ctr"/>
            <a:r>
              <a:rPr lang="it-IT" sz="2000" dirty="0" smtClean="0"/>
              <a:t>(</a:t>
            </a:r>
            <a:r>
              <a:rPr lang="ru-RU" sz="2000" dirty="0" smtClean="0"/>
              <a:t>КАЗЕИН</a:t>
            </a:r>
            <a:r>
              <a:rPr lang="it-IT" sz="2000" dirty="0" smtClean="0"/>
              <a:t>/</a:t>
            </a:r>
            <a:r>
              <a:rPr lang="ru-RU" sz="2000" dirty="0" smtClean="0"/>
              <a:t>ЛАКТААЛЬБУМИН</a:t>
            </a:r>
            <a:r>
              <a:rPr lang="it-IT" sz="2000" dirty="0" smtClean="0"/>
              <a:t>)</a:t>
            </a:r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67584360-0B3D-4AFF-AF6F-C7DC4AF284EA}"/>
              </a:ext>
            </a:extLst>
          </p:cNvPr>
          <p:cNvSpPr/>
          <p:nvPr/>
        </p:nvSpPr>
        <p:spPr>
          <a:xfrm>
            <a:off x="2489830" y="1207196"/>
            <a:ext cx="48526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cap="none" spc="0" smtClean="0">
                <a:ln/>
                <a:solidFill>
                  <a:schemeClr val="accent3"/>
                </a:solidFill>
                <a:effectLst/>
              </a:rPr>
              <a:t>СОСТАВ </a:t>
            </a:r>
            <a:r>
              <a:rPr lang="ru-RU" sz="4400" b="1" cap="none" spc="0" dirty="0" smtClean="0">
                <a:ln/>
                <a:solidFill>
                  <a:schemeClr val="accent3"/>
                </a:solidFill>
                <a:effectLst/>
              </a:rPr>
              <a:t>МОЛОКА</a:t>
            </a:r>
            <a:endParaRPr lang="it-IT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7877F530-B59E-4F36-8269-CD060B21A3BC}"/>
              </a:ext>
            </a:extLst>
          </p:cNvPr>
          <p:cNvSpPr txBox="1"/>
          <p:nvPr/>
        </p:nvSpPr>
        <p:spPr>
          <a:xfrm>
            <a:off x="1080655" y="4387436"/>
            <a:ext cx="2228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Bahnschrift Light" panose="020B0502040204020203" pitchFamily="34" charset="0"/>
              </a:rPr>
              <a:t>ЖИР</a:t>
            </a:r>
            <a:endParaRPr lang="it-IT" sz="3200" dirty="0">
              <a:latin typeface="Bahnschrift Light" panose="020B0502040204020203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6568D833-D972-40F6-8B31-A77437DD8E12}"/>
              </a:ext>
            </a:extLst>
          </p:cNvPr>
          <p:cNvSpPr txBox="1"/>
          <p:nvPr/>
        </p:nvSpPr>
        <p:spPr>
          <a:xfrm>
            <a:off x="5411643" y="4099489"/>
            <a:ext cx="38542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ЗАВИСИТ ОТ БАЗОВОЙ СОСТАВЛЯЮЩЕЙ БЕЛКА И ПРИДАЕТ КРЕМОВОЮ СТРУКТУРУ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642362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9" grpId="0" animBg="1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6A603F4B-1067-487E-BD17-8483C7B33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sp>
        <p:nvSpPr>
          <p:cNvPr id="24" name="Rettangolo 23">
            <a:extLst>
              <a:ext uri="{FF2B5EF4-FFF2-40B4-BE49-F238E27FC236}">
                <a16:creationId xmlns:a16="http://schemas.microsoft.com/office/drawing/2014/main" xmlns="" id="{34CD9ED9-9285-459B-9B79-9C77D70EF4C5}"/>
              </a:ext>
            </a:extLst>
          </p:cNvPr>
          <p:cNvSpPr/>
          <p:nvPr/>
        </p:nvSpPr>
        <p:spPr>
          <a:xfrm>
            <a:off x="-147483" y="31149"/>
            <a:ext cx="4493342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3"/>
                </a:solidFill>
              </a:rPr>
              <a:t>СТАНДАРТИЗАЦИЯ </a:t>
            </a:r>
            <a:r>
              <a:rPr lang="ru-RU" sz="2400" b="1" dirty="0">
                <a:ln/>
                <a:solidFill>
                  <a:schemeClr val="accent3"/>
                </a:solidFill>
              </a:rPr>
              <a:t>МОЛОЧНЫХ КОМПОНЕНТОВ</a:t>
            </a:r>
            <a:endParaRPr lang="it-IT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B922AAEE-F543-4EC7-AF8C-F4A5F95783C1}"/>
              </a:ext>
            </a:extLst>
          </p:cNvPr>
          <p:cNvSpPr txBox="1"/>
          <p:nvPr/>
        </p:nvSpPr>
        <p:spPr>
          <a:xfrm>
            <a:off x="2943522" y="1009160"/>
            <a:ext cx="3476943" cy="16619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  БАЗОВЫЙ</a:t>
            </a:r>
            <a:endParaRPr lang="it-IT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СОСТАВ</a:t>
            </a:r>
            <a:endParaRPr lang="it-IT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it-IT" b="1" dirty="0" smtClean="0"/>
              <a:t>(</a:t>
            </a:r>
            <a:r>
              <a:rPr lang="ru-RU" b="1" dirty="0"/>
              <a:t>установить соотношение </a:t>
            </a:r>
            <a:r>
              <a:rPr lang="ru-RU" b="1" dirty="0" smtClean="0"/>
              <a:t>казеина</a:t>
            </a:r>
            <a:r>
              <a:rPr lang="it-IT" dirty="0" smtClean="0"/>
              <a:t>/</a:t>
            </a:r>
            <a:r>
              <a:rPr lang="ru-RU" dirty="0" smtClean="0"/>
              <a:t>лактаалбумина</a:t>
            </a:r>
            <a:r>
              <a:rPr lang="it-IT" dirty="0"/>
              <a:t> /</a:t>
            </a:r>
            <a:r>
              <a:rPr lang="ru-RU" dirty="0" smtClean="0"/>
              <a:t> </a:t>
            </a:r>
            <a:r>
              <a:rPr lang="ru-RU" b="1" dirty="0" smtClean="0"/>
              <a:t>жира</a:t>
            </a:r>
            <a:r>
              <a:rPr lang="it-IT" b="1" dirty="0" smtClean="0"/>
              <a:t>)</a:t>
            </a:r>
            <a:endParaRPr lang="it-IT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xmlns="" id="{0A9AA12C-C4D7-407F-B08A-A66832E4BEA0}"/>
              </a:ext>
            </a:extLst>
          </p:cNvPr>
          <p:cNvSpPr txBox="1"/>
          <p:nvPr/>
        </p:nvSpPr>
        <p:spPr>
          <a:xfrm>
            <a:off x="766918" y="5041748"/>
            <a:ext cx="3165985" cy="19389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СПОСОБЫ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КОНЦЕНТРАЦИИ</a:t>
            </a:r>
            <a:endParaRPr lang="it-IT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Испарение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Фильтрация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Добавление сухих веществ</a:t>
            </a:r>
            <a:endParaRPr lang="it-IT" b="1" dirty="0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xmlns="" id="{DE22F87B-2ACA-4A80-99EF-F71A2859668F}"/>
              </a:ext>
            </a:extLst>
          </p:cNvPr>
          <p:cNvSpPr txBox="1"/>
          <p:nvPr/>
        </p:nvSpPr>
        <p:spPr>
          <a:xfrm>
            <a:off x="6951406" y="3469994"/>
            <a:ext cx="2782240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УСЛОВИЯ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ПРОИЗВОДСТВЕННОГО ПРОЦЕССА</a:t>
            </a:r>
            <a:r>
              <a:rPr lang="it-IT" b="1" dirty="0" smtClean="0"/>
              <a:t> pH/</a:t>
            </a:r>
            <a:r>
              <a:rPr lang="ru-RU" b="1" dirty="0" smtClean="0"/>
              <a:t>температура</a:t>
            </a:r>
            <a:r>
              <a:rPr lang="it-IT" b="1" dirty="0" smtClean="0"/>
              <a:t>/</a:t>
            </a:r>
            <a:r>
              <a:rPr lang="ru-RU" b="1" dirty="0" smtClean="0"/>
              <a:t>время</a:t>
            </a:r>
            <a:endParaRPr lang="it-IT" b="1" dirty="0"/>
          </a:p>
        </p:txBody>
      </p:sp>
      <p:sp>
        <p:nvSpPr>
          <p:cNvPr id="41" name="Freccia angolare in su 40">
            <a:extLst>
              <a:ext uri="{FF2B5EF4-FFF2-40B4-BE49-F238E27FC236}">
                <a16:creationId xmlns:a16="http://schemas.microsoft.com/office/drawing/2014/main" xmlns="" id="{F4905838-7014-401B-B10E-3B45EFF2F713}"/>
              </a:ext>
            </a:extLst>
          </p:cNvPr>
          <p:cNvSpPr/>
          <p:nvPr/>
        </p:nvSpPr>
        <p:spPr>
          <a:xfrm rot="10800000">
            <a:off x="1259592" y="1602658"/>
            <a:ext cx="1683927" cy="3067664"/>
          </a:xfrm>
          <a:prstGeom prst="bentUpArrow">
            <a:avLst>
              <a:gd name="adj1" fmla="val 5195"/>
              <a:gd name="adj2" fmla="val 15443"/>
              <a:gd name="adj3" fmla="val 250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Freccia angolare in su 46">
            <a:extLst>
              <a:ext uri="{FF2B5EF4-FFF2-40B4-BE49-F238E27FC236}">
                <a16:creationId xmlns:a16="http://schemas.microsoft.com/office/drawing/2014/main" xmlns="" id="{D878DCCE-108A-4C0E-AC4E-903AC01556E1}"/>
              </a:ext>
            </a:extLst>
          </p:cNvPr>
          <p:cNvSpPr/>
          <p:nvPr/>
        </p:nvSpPr>
        <p:spPr>
          <a:xfrm>
            <a:off x="3932903" y="4971676"/>
            <a:ext cx="4847014" cy="1384995"/>
          </a:xfrm>
          <a:prstGeom prst="bentUpArrow">
            <a:avLst>
              <a:gd name="adj1" fmla="val 7257"/>
              <a:gd name="adj2" fmla="val 17962"/>
              <a:gd name="adj3" fmla="val 318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Freccia angolare in su 47">
            <a:extLst>
              <a:ext uri="{FF2B5EF4-FFF2-40B4-BE49-F238E27FC236}">
                <a16:creationId xmlns:a16="http://schemas.microsoft.com/office/drawing/2014/main" xmlns="" id="{7EA1D290-8267-4671-8F9F-621B3F228AF6}"/>
              </a:ext>
            </a:extLst>
          </p:cNvPr>
          <p:cNvSpPr/>
          <p:nvPr/>
        </p:nvSpPr>
        <p:spPr>
          <a:xfrm rot="16200000">
            <a:off x="6625972" y="1358197"/>
            <a:ext cx="1976784" cy="1918730"/>
          </a:xfrm>
          <a:prstGeom prst="bentUpArrow">
            <a:avLst>
              <a:gd name="adj1" fmla="val 5122"/>
              <a:gd name="adj2" fmla="val 11844"/>
              <a:gd name="adj3" fmla="val 237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0" name="Immagine 49">
            <a:extLst>
              <a:ext uri="{FF2B5EF4-FFF2-40B4-BE49-F238E27FC236}">
                <a16:creationId xmlns:a16="http://schemas.microsoft.com/office/drawing/2014/main" xmlns="" id="{19C43DC4-C289-4002-8890-9903D4556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0497">
            <a:off x="5416545" y="2541994"/>
            <a:ext cx="1683927" cy="1944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xmlns="" id="{9D869059-1E51-4408-9EE0-E75D79B871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553" y="4393774"/>
            <a:ext cx="2262316" cy="1607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xmlns="" id="{472A12ED-721D-4329-A033-C990611B93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9423">
            <a:off x="2034365" y="2552479"/>
            <a:ext cx="2355881" cy="1768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0129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30" grpId="0" animBg="1"/>
      <p:bldP spid="41" grpId="0" animBg="1"/>
      <p:bldP spid="47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56AEBF26-6F75-4E74-84D5-76D4098431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F3DBB23E-B6DE-40C1-9D73-666A7F3E206A}"/>
              </a:ext>
            </a:extLst>
          </p:cNvPr>
          <p:cNvSpPr/>
          <p:nvPr/>
        </p:nvSpPr>
        <p:spPr>
          <a:xfrm>
            <a:off x="-1" y="394900"/>
            <a:ext cx="8686801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chemeClr val="accent3"/>
                </a:solidFill>
              </a:rPr>
              <a:t>ТЕХНОЛОГИЧЕСКИЙ КОМПОНЕНТ И ПИЩЕВЫЕ ИНГРЕДИЕНТЫ</a:t>
            </a:r>
            <a:endParaRPr lang="it-IT" sz="2800" b="1" cap="none" spc="0" dirty="0">
              <a:ln/>
              <a:solidFill>
                <a:schemeClr val="accent3"/>
              </a:solidFill>
              <a:effectLst/>
            </a:endParaRPr>
          </a:p>
          <a:p>
            <a:pPr algn="ctr"/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1CF657B1-6081-4C85-A065-EF8713478AF5}"/>
              </a:ext>
            </a:extLst>
          </p:cNvPr>
          <p:cNvSpPr txBox="1"/>
          <p:nvPr/>
        </p:nvSpPr>
        <p:spPr>
          <a:xfrm>
            <a:off x="554182" y="2015612"/>
            <a:ext cx="84521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МОЛОЧНЫЕ БАКТЕРИИ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C4754665-25F7-4E73-8504-3892BBEBE338}"/>
              </a:ext>
            </a:extLst>
          </p:cNvPr>
          <p:cNvSpPr txBox="1"/>
          <p:nvPr/>
        </p:nvSpPr>
        <p:spPr>
          <a:xfrm>
            <a:off x="668592" y="2828835"/>
            <a:ext cx="6235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Сквашивание</a:t>
            </a: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Производство</a:t>
            </a:r>
            <a:r>
              <a:rPr lang="it-IT" sz="2400" dirty="0" smtClean="0"/>
              <a:t>  ESP(</a:t>
            </a:r>
            <a:r>
              <a:rPr lang="ru-RU" sz="2400" dirty="0"/>
              <a:t>экзополисахариды</a:t>
            </a:r>
            <a:r>
              <a:rPr lang="it-IT" sz="2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Управление </a:t>
            </a:r>
            <a:r>
              <a:rPr lang="ru-RU" sz="2400" dirty="0" smtClean="0"/>
              <a:t>производственным процессом</a:t>
            </a:r>
            <a:endParaRPr lang="it-IT" sz="24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A5CB06C9-2460-4F2A-8A5B-181B8670AFFC}"/>
              </a:ext>
            </a:extLst>
          </p:cNvPr>
          <p:cNvSpPr txBox="1"/>
          <p:nvPr/>
        </p:nvSpPr>
        <p:spPr>
          <a:xfrm>
            <a:off x="668592" y="4398495"/>
            <a:ext cx="4785183" cy="1081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СТАБИЛИЗАТОРЫ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3949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789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>
            <a:extLst>
              <a:ext uri="{FF2B5EF4-FFF2-40B4-BE49-F238E27FC236}">
                <a16:creationId xmlns:a16="http://schemas.microsoft.com/office/drawing/2014/main" xmlns="" id="{AEE99725-FB9B-47E1-B219-3173396E8A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18E97679-EFCB-40C7-B6DA-907D4D642B15}"/>
              </a:ext>
            </a:extLst>
          </p:cNvPr>
          <p:cNvSpPr txBox="1"/>
          <p:nvPr/>
        </p:nvSpPr>
        <p:spPr>
          <a:xfrm>
            <a:off x="255639" y="1573161"/>
            <a:ext cx="3293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СКВАШИВАНИЕ</a:t>
            </a:r>
            <a:endParaRPr lang="it-I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xmlns="" id="{E6A65582-FBCE-4433-8B22-53FD4C1F49B8}"/>
              </a:ext>
            </a:extLst>
          </p:cNvPr>
          <p:cNvCxnSpPr>
            <a:cxnSpLocks/>
          </p:cNvCxnSpPr>
          <p:nvPr/>
        </p:nvCxnSpPr>
        <p:spPr>
          <a:xfrm flipV="1">
            <a:off x="3549445" y="1152275"/>
            <a:ext cx="1268361" cy="6824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xmlns="" id="{3CE94934-1CF9-41D6-ABAB-BC5A399993AA}"/>
              </a:ext>
            </a:extLst>
          </p:cNvPr>
          <p:cNvSpPr txBox="1"/>
          <p:nvPr/>
        </p:nvSpPr>
        <p:spPr>
          <a:xfrm>
            <a:off x="5014448" y="248371"/>
            <a:ext cx="3392129" cy="147732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Понижение</a:t>
            </a:r>
            <a:r>
              <a:rPr lang="it-IT" dirty="0" smtClean="0"/>
              <a:t> </a:t>
            </a:r>
            <a:r>
              <a:rPr lang="it-IT" dirty="0"/>
              <a:t>pH </a:t>
            </a:r>
          </a:p>
          <a:p>
            <a:pPr algn="ctr"/>
            <a:r>
              <a:rPr lang="it-IT" dirty="0"/>
              <a:t>= </a:t>
            </a:r>
            <a:r>
              <a:rPr lang="ru-RU" dirty="0"/>
              <a:t> </a:t>
            </a:r>
            <a:r>
              <a:rPr lang="ru-RU" b="1" dirty="0"/>
              <a:t>деминерализация </a:t>
            </a:r>
            <a:r>
              <a:rPr lang="ru-RU" b="1" dirty="0" smtClean="0"/>
              <a:t>казеина</a:t>
            </a:r>
          </a:p>
          <a:p>
            <a:pPr algn="ctr"/>
            <a:r>
              <a:rPr lang="it-IT" dirty="0" smtClean="0"/>
              <a:t>= </a:t>
            </a:r>
            <a:r>
              <a:rPr lang="ru-RU" dirty="0" smtClean="0"/>
              <a:t>коагуляция</a:t>
            </a:r>
          </a:p>
          <a:p>
            <a:pPr algn="ctr"/>
            <a:r>
              <a:rPr lang="it-IT" dirty="0" smtClean="0"/>
              <a:t> </a:t>
            </a:r>
            <a:r>
              <a:rPr lang="it-IT" dirty="0"/>
              <a:t>= </a:t>
            </a:r>
            <a:r>
              <a:rPr lang="ru-RU" dirty="0"/>
              <a:t>изменения  структуры</a:t>
            </a:r>
            <a:endParaRPr lang="it-IT" dirty="0"/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xmlns="" id="{8C190458-0A4F-4465-864D-B43F87909D8C}"/>
              </a:ext>
            </a:extLst>
          </p:cNvPr>
          <p:cNvCxnSpPr>
            <a:cxnSpLocks/>
          </p:cNvCxnSpPr>
          <p:nvPr/>
        </p:nvCxnSpPr>
        <p:spPr>
          <a:xfrm>
            <a:off x="3549445" y="1834771"/>
            <a:ext cx="1268361" cy="6824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4913817F-B10A-472E-A555-46390F48F73F}"/>
              </a:ext>
            </a:extLst>
          </p:cNvPr>
          <p:cNvSpPr txBox="1"/>
          <p:nvPr/>
        </p:nvSpPr>
        <p:spPr>
          <a:xfrm>
            <a:off x="5014449" y="2120115"/>
            <a:ext cx="3392129" cy="147732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Преодоление изоэлектрической точки казеина гарантирует наибольшую стабильность сгустка</a:t>
            </a:r>
            <a:endParaRPr lang="it-IT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xmlns="" id="{49B91D50-8857-417A-BBFE-79E8C3BEA442}"/>
              </a:ext>
            </a:extLst>
          </p:cNvPr>
          <p:cNvSpPr txBox="1"/>
          <p:nvPr/>
        </p:nvSpPr>
        <p:spPr>
          <a:xfrm>
            <a:off x="255639" y="4611329"/>
            <a:ext cx="3677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ПРОИЗВОДСТВО</a:t>
            </a:r>
          </a:p>
          <a:p>
            <a:r>
              <a:rPr lang="ru-RU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  ПОЛИСАХАРИДОВ</a:t>
            </a:r>
          </a:p>
          <a:p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   </a:t>
            </a:r>
            <a:endParaRPr lang="it-I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xmlns="" id="{C5094343-782C-467D-9042-A88E735228F7}"/>
              </a:ext>
            </a:extLst>
          </p:cNvPr>
          <p:cNvCxnSpPr>
            <a:cxnSpLocks/>
          </p:cNvCxnSpPr>
          <p:nvPr/>
        </p:nvCxnSpPr>
        <p:spPr>
          <a:xfrm flipV="1">
            <a:off x="3549445" y="4190443"/>
            <a:ext cx="1140542" cy="883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xmlns="" id="{D7449277-E045-4DC6-A0D8-105665851334}"/>
              </a:ext>
            </a:extLst>
          </p:cNvPr>
          <p:cNvCxnSpPr/>
          <p:nvPr/>
        </p:nvCxnSpPr>
        <p:spPr>
          <a:xfrm>
            <a:off x="3549445" y="5088382"/>
            <a:ext cx="1140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xmlns="" id="{669FEE81-249B-4EBE-8660-6FD7F77CDA43}"/>
              </a:ext>
            </a:extLst>
          </p:cNvPr>
          <p:cNvCxnSpPr/>
          <p:nvPr/>
        </p:nvCxnSpPr>
        <p:spPr>
          <a:xfrm>
            <a:off x="3549445" y="5088382"/>
            <a:ext cx="1061884" cy="928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xmlns="" id="{CC5DAEBE-BCDE-477E-AF89-126A103A50A8}"/>
              </a:ext>
            </a:extLst>
          </p:cNvPr>
          <p:cNvSpPr txBox="1"/>
          <p:nvPr/>
        </p:nvSpPr>
        <p:spPr>
          <a:xfrm>
            <a:off x="5014449" y="4005777"/>
            <a:ext cx="3470784" cy="64633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Тип и длина клеточного строения цепочки</a:t>
            </a:r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xmlns="" id="{EE474DDB-16B1-4BF1-A723-108497835995}"/>
              </a:ext>
            </a:extLst>
          </p:cNvPr>
          <p:cNvSpPr txBox="1"/>
          <p:nvPr/>
        </p:nvSpPr>
        <p:spPr>
          <a:xfrm>
            <a:off x="5014449" y="4908534"/>
            <a:ext cx="3470784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Производственное количество </a:t>
            </a:r>
            <a:endParaRPr lang="it-IT" dirty="0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xmlns="" id="{D0BC0CAE-3163-428C-8D7C-CFD9EFDA890B}"/>
              </a:ext>
            </a:extLst>
          </p:cNvPr>
          <p:cNvSpPr txBox="1"/>
          <p:nvPr/>
        </p:nvSpPr>
        <p:spPr>
          <a:xfrm>
            <a:off x="4975120" y="5329206"/>
            <a:ext cx="3470784" cy="147732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Освобожденные в среде или </a:t>
            </a:r>
            <a:r>
              <a:rPr lang="ru-RU" dirty="0" smtClean="0"/>
              <a:t>те, </a:t>
            </a:r>
            <a:r>
              <a:rPr lang="ru-RU" dirty="0"/>
              <a:t>которые прилипают к клеточной стенке до тех пор, </a:t>
            </a:r>
            <a:r>
              <a:rPr lang="ru-RU" dirty="0" smtClean="0"/>
              <a:t>пока </a:t>
            </a:r>
            <a:r>
              <a:rPr lang="ru-RU" dirty="0"/>
              <a:t>не будет инкапсулированы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58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23" grpId="0" animBg="1"/>
      <p:bldP spid="26" grpId="0"/>
      <p:bldP spid="35" grpId="0" animBg="1"/>
      <p:bldP spid="37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6463D79C-2BDF-40E1-B5D6-665A71FFBB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2A7694EA-AA66-43E5-B199-6874FC855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r="1045" b="22392"/>
          <a:stretch>
            <a:fillRect/>
          </a:stretch>
        </p:blipFill>
        <p:spPr bwMode="auto">
          <a:xfrm>
            <a:off x="589827" y="1224116"/>
            <a:ext cx="7961008" cy="578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03F1EB91-AC0D-4F9A-A4F7-11884710BA18}"/>
              </a:ext>
            </a:extLst>
          </p:cNvPr>
          <p:cNvSpPr/>
          <p:nvPr/>
        </p:nvSpPr>
        <p:spPr>
          <a:xfrm>
            <a:off x="580296" y="172524"/>
            <a:ext cx="79800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/>
                <a:solidFill>
                  <a:schemeClr val="accent3"/>
                </a:solidFill>
              </a:rPr>
              <a:t>МОЛЕКУЛЯРНАЯ СТРУКТУРА</a:t>
            </a:r>
            <a:endParaRPr lang="it-IT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63066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22C8721F-9A09-4910-8CC9-BACFA90CF1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1071D37D-0781-4786-BF63-2CAF3095D493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1726" y="890665"/>
            <a:ext cx="8967020" cy="528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2411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383421CC-9597-4B15-A9DA-853637B1D0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3659A992-448B-4D0C-BF0E-F327CBD44F17}"/>
              </a:ext>
            </a:extLst>
          </p:cNvPr>
          <p:cNvSpPr/>
          <p:nvPr/>
        </p:nvSpPr>
        <p:spPr>
          <a:xfrm>
            <a:off x="0" y="338194"/>
            <a:ext cx="900284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/>
                <a:solidFill>
                  <a:schemeClr val="accent3"/>
                </a:solidFill>
              </a:rPr>
              <a:t>ФУНКЦИОНАЛЬНОСТЬ ДЛЯ </a:t>
            </a:r>
            <a:r>
              <a:rPr lang="ru-RU" sz="4400" b="1" dirty="0" smtClean="0">
                <a:ln/>
                <a:solidFill>
                  <a:schemeClr val="accent3"/>
                </a:solidFill>
              </a:rPr>
              <a:t>КЛЕТКИ</a:t>
            </a:r>
            <a:endParaRPr lang="it-IT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88DC7D4F-F21F-4ACF-93C2-59234E7CF3BA}"/>
              </a:ext>
            </a:extLst>
          </p:cNvPr>
          <p:cNvSpPr txBox="1"/>
          <p:nvPr/>
        </p:nvSpPr>
        <p:spPr>
          <a:xfrm>
            <a:off x="1400200" y="1712258"/>
            <a:ext cx="8485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ЭКСКЛЮЗИВНЫЙ ИСТОЧНИК УГЛЕВОДОВ</a:t>
            </a:r>
            <a:endParaRPr lang="it-IT"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ЗАЩИТА ВНЕШНЕЙ СРЕДЫ</a:t>
            </a:r>
            <a:endParaRPr lang="it-IT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xmlns="" id="{065838D8-C502-43CB-A26E-ED35A7F99BD9}"/>
              </a:ext>
            </a:extLst>
          </p:cNvPr>
          <p:cNvSpPr/>
          <p:nvPr/>
        </p:nvSpPr>
        <p:spPr>
          <a:xfrm rot="20983889">
            <a:off x="815942" y="4217502"/>
            <a:ext cx="3508401" cy="1754326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+mj-lt"/>
                <a:cs typeface="Arial" pitchFamily="34" charset="0"/>
              </a:rPr>
              <a:t>Bacteriophage Attack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+mj-lt"/>
                <a:cs typeface="Arial" pitchFamily="34" charset="0"/>
              </a:rPr>
              <a:t>at SEM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xmlns="" id="{7D48D213-D23D-439B-BD2F-364CFDF35BE2}"/>
              </a:ext>
            </a:extLst>
          </p:cNvPr>
          <p:cNvGrpSpPr/>
          <p:nvPr/>
        </p:nvGrpSpPr>
        <p:grpSpPr>
          <a:xfrm rot="1807942">
            <a:off x="5579447" y="3931959"/>
            <a:ext cx="2240255" cy="2434233"/>
            <a:chOff x="6321152" y="1735939"/>
            <a:chExt cx="1656184" cy="1621053"/>
          </a:xfrm>
        </p:grpSpPr>
        <p:pic>
          <p:nvPicPr>
            <p:cNvPr id="12" name="Picture 1" descr="sample B_B1 water">
              <a:extLst>
                <a:ext uri="{FF2B5EF4-FFF2-40B4-BE49-F238E27FC236}">
                  <a16:creationId xmlns:a16="http://schemas.microsoft.com/office/drawing/2014/main" xmlns="" id="{0C434B82-0668-40BD-A1B2-FDA263A5CF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21152" y="1735939"/>
              <a:ext cx="1598847" cy="162105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13" name="Ovale 12">
              <a:extLst>
                <a:ext uri="{FF2B5EF4-FFF2-40B4-BE49-F238E27FC236}">
                  <a16:creationId xmlns:a16="http://schemas.microsoft.com/office/drawing/2014/main" xmlns="" id="{99ABE2D5-0D30-4958-AEE7-B295F45C7F96}"/>
                </a:ext>
              </a:extLst>
            </p:cNvPr>
            <p:cNvSpPr/>
            <p:nvPr/>
          </p:nvSpPr>
          <p:spPr>
            <a:xfrm>
              <a:off x="6897216" y="2204864"/>
              <a:ext cx="432048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xmlns="" id="{CB7070DF-8723-42AD-8798-81D0053D4F57}"/>
                </a:ext>
              </a:extLst>
            </p:cNvPr>
            <p:cNvSpPr/>
            <p:nvPr/>
          </p:nvSpPr>
          <p:spPr>
            <a:xfrm>
              <a:off x="7545288" y="2060848"/>
              <a:ext cx="432048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xmlns="" id="{58547418-2261-4613-96B8-384E801C3D60}"/>
                </a:ext>
              </a:extLst>
            </p:cNvPr>
            <p:cNvSpPr/>
            <p:nvPr/>
          </p:nvSpPr>
          <p:spPr>
            <a:xfrm>
              <a:off x="7049616" y="2357264"/>
              <a:ext cx="432048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4186375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E2A93A48-0BC2-4E8C-B944-9FA293BA67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53114C21-2C71-4610-BFB4-781FC7B02EE9}"/>
              </a:ext>
            </a:extLst>
          </p:cNvPr>
          <p:cNvSpPr/>
          <p:nvPr/>
        </p:nvSpPr>
        <p:spPr>
          <a:xfrm>
            <a:off x="3842790" y="429000"/>
            <a:ext cx="13404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>
                <a:ln/>
                <a:solidFill>
                  <a:schemeClr val="accent3"/>
                </a:solidFill>
                <a:effectLst/>
              </a:rPr>
              <a:t>EPS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xmlns="" id="{735038F0-C6A2-4A8C-9526-6CBB04A5657D}"/>
              </a:ext>
            </a:extLst>
          </p:cNvPr>
          <p:cNvCxnSpPr/>
          <p:nvPr/>
        </p:nvCxnSpPr>
        <p:spPr>
          <a:xfrm>
            <a:off x="4513006" y="1465006"/>
            <a:ext cx="0" cy="61943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xmlns="" id="{7DCD74EF-7C68-4D7F-8805-32F82A7FE65D}"/>
              </a:ext>
            </a:extLst>
          </p:cNvPr>
          <p:cNvCxnSpPr/>
          <p:nvPr/>
        </p:nvCxnSpPr>
        <p:spPr>
          <a:xfrm flipH="1">
            <a:off x="2113935" y="2084439"/>
            <a:ext cx="2399071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xmlns="" id="{24211CEE-4C39-4D62-B45F-022A383812AA}"/>
              </a:ext>
            </a:extLst>
          </p:cNvPr>
          <p:cNvCxnSpPr/>
          <p:nvPr/>
        </p:nvCxnSpPr>
        <p:spPr>
          <a:xfrm flipH="1">
            <a:off x="4513006" y="2084439"/>
            <a:ext cx="2399071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xmlns="" id="{7080794C-7612-4354-A3D0-A3C45BC1AC3E}"/>
              </a:ext>
            </a:extLst>
          </p:cNvPr>
          <p:cNvCxnSpPr/>
          <p:nvPr/>
        </p:nvCxnSpPr>
        <p:spPr>
          <a:xfrm>
            <a:off x="2113935" y="2084439"/>
            <a:ext cx="0" cy="5407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xmlns="" id="{73618B2F-AB63-453C-A77D-42A6F38248C9}"/>
              </a:ext>
            </a:extLst>
          </p:cNvPr>
          <p:cNvCxnSpPr/>
          <p:nvPr/>
        </p:nvCxnSpPr>
        <p:spPr>
          <a:xfrm>
            <a:off x="6912077" y="2084439"/>
            <a:ext cx="0" cy="5407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EBF0B31E-9512-4F7B-9119-DC153C32FBA7}"/>
              </a:ext>
            </a:extLst>
          </p:cNvPr>
          <p:cNvSpPr txBox="1"/>
          <p:nvPr/>
        </p:nvSpPr>
        <p:spPr>
          <a:xfrm>
            <a:off x="381225" y="2816549"/>
            <a:ext cx="3969103" cy="261610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5">
                    <a:lumMod val="75000"/>
                    <a:lumOff val="25000"/>
                  </a:schemeClr>
                </a:solidFill>
              </a:rPr>
              <a:t>ГОМОПОЛИСАХАРИДЫ</a:t>
            </a:r>
            <a:endParaRPr lang="it-IT" sz="2000" dirty="0">
              <a:solidFill>
                <a:schemeClr val="accent5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Определенные </a:t>
            </a:r>
            <a:r>
              <a:rPr lang="ru-RU" dirty="0" smtClean="0"/>
              <a:t>штаммы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Зависимость от уровня </a:t>
            </a:r>
            <a:r>
              <a:rPr lang="ru-RU" dirty="0" smtClean="0"/>
              <a:t>полимеризации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Существование разветвлений и соединений (создают решетку</a:t>
            </a:r>
            <a:r>
              <a:rPr lang="ru-RU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Высокий молекулярный вес</a:t>
            </a:r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Высокий уровень агрегации в водном растворе</a:t>
            </a:r>
            <a:endParaRPr lang="it-IT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xmlns="" id="{B937D468-8D8A-477E-803B-91DA72C0D1FA}"/>
              </a:ext>
            </a:extLst>
          </p:cNvPr>
          <p:cNvSpPr txBox="1"/>
          <p:nvPr/>
        </p:nvSpPr>
        <p:spPr>
          <a:xfrm>
            <a:off x="4866710" y="2826127"/>
            <a:ext cx="3913207" cy="3724096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75000"/>
                    <a:lumOff val="25000"/>
                  </a:schemeClr>
                </a:solidFill>
              </a:rPr>
              <a:t>ГЕТЕРОПОЛИСАХАРИДЫ</a:t>
            </a:r>
            <a:endParaRPr lang="it-IT" sz="2000" dirty="0">
              <a:solidFill>
                <a:schemeClr val="accent5">
                  <a:lumMod val="75000"/>
                  <a:lumOff val="25000"/>
                </a:schemeClr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dirty="0"/>
              <a:t>Произведены из различных </a:t>
            </a:r>
            <a:r>
              <a:rPr lang="ru-RU" dirty="0" smtClean="0"/>
              <a:t>моносахаридов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dirty="0" smtClean="0"/>
              <a:t>Производятся </a:t>
            </a:r>
            <a:r>
              <a:rPr lang="ru-RU" dirty="0"/>
              <a:t>термофильными и мезофильными </a:t>
            </a:r>
            <a:r>
              <a:rPr lang="ru-RU" dirty="0" smtClean="0"/>
              <a:t>молочными бактериями</a:t>
            </a:r>
            <a:endParaRPr lang="ru-RU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dirty="0"/>
              <a:t>Состоят из повторяющихся единиц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dirty="0"/>
              <a:t>Могут включать без глюкозные компоненты, такие как фосфаты, ацетил или глицерин</a:t>
            </a:r>
            <a:endParaRPr lang="ru-RU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7740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6AD99E94-D945-466D-8945-1AE3BF283E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D11255B2-4AFF-430A-B628-28F9EC992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151" y="1212903"/>
            <a:ext cx="11012576" cy="540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DCA51C9E-2C25-463E-B808-EE79B73D8609}"/>
              </a:ext>
            </a:extLst>
          </p:cNvPr>
          <p:cNvSpPr/>
          <p:nvPr/>
        </p:nvSpPr>
        <p:spPr>
          <a:xfrm>
            <a:off x="-1" y="172524"/>
            <a:ext cx="87799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/>
                <a:solidFill>
                  <a:schemeClr val="accent3"/>
                </a:solidFill>
              </a:rPr>
              <a:t>ХАРАКТЕРИСТИКИ ЭКЗОПОЛИСАХАРИДОВ</a:t>
            </a:r>
            <a:endParaRPr lang="it-IT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2587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EC267775-624F-42F8-83C8-AA2DA0DE19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17" y="172524"/>
            <a:ext cx="2132858" cy="718141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54A58E52-CA67-4BE6-99EB-6ADB53EE2793}"/>
              </a:ext>
            </a:extLst>
          </p:cNvPr>
          <p:cNvSpPr/>
          <p:nvPr/>
        </p:nvSpPr>
        <p:spPr>
          <a:xfrm>
            <a:off x="639078" y="505944"/>
            <a:ext cx="72955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3"/>
                </a:solidFill>
              </a:rPr>
              <a:t>ФУНКЦИАНАЛЬНОСТЬ</a:t>
            </a:r>
            <a:r>
              <a:rPr lang="it-IT" sz="4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it-IT" sz="4400" b="1" cap="none" spc="0" dirty="0">
                <a:ln/>
                <a:solidFill>
                  <a:schemeClr val="accent3"/>
                </a:solidFill>
                <a:effectLst/>
              </a:rPr>
              <a:t>EPS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xmlns="" id="{1FD65B1C-4865-4653-9793-26E2341A22BF}"/>
              </a:ext>
            </a:extLst>
          </p:cNvPr>
          <p:cNvCxnSpPr>
            <a:cxnSpLocks/>
          </p:cNvCxnSpPr>
          <p:nvPr/>
        </p:nvCxnSpPr>
        <p:spPr>
          <a:xfrm>
            <a:off x="2369574" y="1275385"/>
            <a:ext cx="0" cy="7008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Ovale 11">
            <a:extLst>
              <a:ext uri="{FF2B5EF4-FFF2-40B4-BE49-F238E27FC236}">
                <a16:creationId xmlns:a16="http://schemas.microsoft.com/office/drawing/2014/main" xmlns="" id="{5B5F7D16-C00E-4015-9EC8-4354043E5D04}"/>
              </a:ext>
            </a:extLst>
          </p:cNvPr>
          <p:cNvSpPr/>
          <p:nvPr/>
        </p:nvSpPr>
        <p:spPr>
          <a:xfrm>
            <a:off x="1183561" y="1797720"/>
            <a:ext cx="2372025" cy="1022555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ТЕХНОЛОГИЧЕСКАЯ ЗНАЧИМОСТЬ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xmlns="" id="{8847D962-29D1-4187-80C1-5124CAE1AB86}"/>
              </a:ext>
            </a:extLst>
          </p:cNvPr>
          <p:cNvSpPr txBox="1"/>
          <p:nvPr/>
        </p:nvSpPr>
        <p:spPr>
          <a:xfrm>
            <a:off x="607751" y="3106427"/>
            <a:ext cx="4237703" cy="1754326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Улучшают реологические свойства кисломолочных </a:t>
            </a:r>
            <a:r>
              <a:rPr lang="ru-RU" dirty="0" smtClean="0"/>
              <a:t>продуктов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Имеют функцию натуральных </a:t>
            </a:r>
            <a:r>
              <a:rPr lang="ru-RU" dirty="0" smtClean="0"/>
              <a:t>стабилизаторов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Улучшают способность гидратации матрицы</a:t>
            </a:r>
            <a:endParaRPr lang="it-IT" dirty="0"/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xmlns="" id="{3A53E1BE-D347-4846-A66B-96B9F017BAF7}"/>
              </a:ext>
            </a:extLst>
          </p:cNvPr>
          <p:cNvCxnSpPr/>
          <p:nvPr/>
        </p:nvCxnSpPr>
        <p:spPr>
          <a:xfrm>
            <a:off x="4845454" y="3195485"/>
            <a:ext cx="132735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xmlns="" id="{FDFE5F73-9E58-49D0-BCBC-B0EE01CE42E1}"/>
              </a:ext>
            </a:extLst>
          </p:cNvPr>
          <p:cNvCxnSpPr>
            <a:cxnSpLocks/>
          </p:cNvCxnSpPr>
          <p:nvPr/>
        </p:nvCxnSpPr>
        <p:spPr>
          <a:xfrm>
            <a:off x="6192474" y="3195485"/>
            <a:ext cx="0" cy="56054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5BD75C87-3662-48A8-A825-5CDD3EE93F9E}"/>
              </a:ext>
            </a:extLst>
          </p:cNvPr>
          <p:cNvSpPr txBox="1"/>
          <p:nvPr/>
        </p:nvSpPr>
        <p:spPr>
          <a:xfrm>
            <a:off x="7046347" y="3342610"/>
            <a:ext cx="1888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Биологические функции зависят от</a:t>
            </a:r>
            <a:endParaRPr lang="it-IT" dirty="0"/>
          </a:p>
        </p:txBody>
      </p: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xmlns="" id="{C2ED29D5-F722-40F1-AEB1-8C22E0C60291}"/>
              </a:ext>
            </a:extLst>
          </p:cNvPr>
          <p:cNvCxnSpPr>
            <a:cxnSpLocks/>
          </p:cNvCxnSpPr>
          <p:nvPr/>
        </p:nvCxnSpPr>
        <p:spPr>
          <a:xfrm>
            <a:off x="7990687" y="4345859"/>
            <a:ext cx="0" cy="8743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xmlns="" id="{89B49431-7A05-4526-AAD2-6DFA3B904ABC}"/>
              </a:ext>
            </a:extLst>
          </p:cNvPr>
          <p:cNvSpPr txBox="1"/>
          <p:nvPr/>
        </p:nvSpPr>
        <p:spPr>
          <a:xfrm>
            <a:off x="4766796" y="5336393"/>
            <a:ext cx="4559102" cy="132343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</a:rPr>
              <a:t>СТРУКТУРЫ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</a:rPr>
              <a:t>ОСТАВА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75000"/>
                  </a:schemeClr>
                </a:solidFill>
              </a:rPr>
              <a:t>ВЗАИМОДЕЙСТВИЕ С ДРУГИМИ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</a:rPr>
              <a:t>МОЛЕКУЛАМИ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xmlns="" id="{4FD87568-720C-495C-8298-B62D7348E459}"/>
              </a:ext>
            </a:extLst>
          </p:cNvPr>
          <p:cNvCxnSpPr>
            <a:cxnSpLocks/>
          </p:cNvCxnSpPr>
          <p:nvPr/>
        </p:nvCxnSpPr>
        <p:spPr>
          <a:xfrm flipH="1">
            <a:off x="6192474" y="3756026"/>
            <a:ext cx="97524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589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7" grpId="0" animBg="1"/>
      <p:bldP spid="23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911041" y="1440610"/>
            <a:ext cx="8341269" cy="1774537"/>
          </a:xfrm>
        </p:spPr>
        <p:txBody>
          <a:bodyPr/>
          <a:lstStyle/>
          <a:p>
            <a:pPr algn="ctr"/>
            <a:r>
              <a:rPr lang="ru-RU" sz="6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es-ES_tradnl" sz="6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1679288" y="3783414"/>
            <a:ext cx="7766936" cy="1633975"/>
          </a:xfrm>
        </p:spPr>
        <p:txBody>
          <a:bodyPr>
            <a:normAutofit/>
          </a:bodyPr>
          <a:lstStyle/>
          <a:p>
            <a:r>
              <a:rPr lang="it-IT" i="1" dirty="0"/>
              <a:t>Email: </a:t>
            </a:r>
            <a:r>
              <a:rPr lang="it-IT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info@igeacultures.com</a:t>
            </a:r>
          </a:p>
          <a:p>
            <a:r>
              <a:rPr lang="it-IT" i="1" dirty="0"/>
              <a:t>www.igeacultures.com</a:t>
            </a:r>
          </a:p>
          <a:p>
            <a:endParaRPr lang="it-IT" i="1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6" y="5150814"/>
            <a:ext cx="4762500" cy="160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228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Sfaccettatura">
  <a:themeElements>
    <a:clrScheme name="Personalizzato 2">
      <a:dk1>
        <a:sysClr val="windowText" lastClr="000000"/>
      </a:dk1>
      <a:lt1>
        <a:sysClr val="window" lastClr="FFFFFF"/>
      </a:lt1>
      <a:dk2>
        <a:srgbClr val="323232"/>
      </a:dk2>
      <a:lt2>
        <a:srgbClr val="F39D85"/>
      </a:lt2>
      <a:accent1>
        <a:srgbClr val="CC0000"/>
      </a:accent1>
      <a:accent2>
        <a:srgbClr val="CBCBCB"/>
      </a:accent2>
      <a:accent3>
        <a:srgbClr val="FF6565"/>
      </a:accent3>
      <a:accent4>
        <a:srgbClr val="B19C7D"/>
      </a:accent4>
      <a:accent5>
        <a:srgbClr val="521707"/>
      </a:accent5>
      <a:accent6>
        <a:srgbClr val="8A0000"/>
      </a:accent6>
      <a:hlink>
        <a:srgbClr val="FF0000"/>
      </a:hlink>
      <a:folHlink>
        <a:srgbClr val="BFBFBF"/>
      </a:folHlink>
    </a:clrScheme>
    <a:fontScheme name="Sfaccettatur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Personalizzato 2">
    <a:dk1>
      <a:sysClr val="windowText" lastClr="000000"/>
    </a:dk1>
    <a:lt1>
      <a:sysClr val="window" lastClr="FFFFFF"/>
    </a:lt1>
    <a:dk2>
      <a:srgbClr val="323232"/>
    </a:dk2>
    <a:lt2>
      <a:srgbClr val="F39D85"/>
    </a:lt2>
    <a:accent1>
      <a:srgbClr val="CC0000"/>
    </a:accent1>
    <a:accent2>
      <a:srgbClr val="CBCBCB"/>
    </a:accent2>
    <a:accent3>
      <a:srgbClr val="FF6565"/>
    </a:accent3>
    <a:accent4>
      <a:srgbClr val="B19C7D"/>
    </a:accent4>
    <a:accent5>
      <a:srgbClr val="521707"/>
    </a:accent5>
    <a:accent6>
      <a:srgbClr val="8A0000"/>
    </a:accent6>
    <a:hlink>
      <a:srgbClr val="FF000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10083</TotalTime>
  <Words>239</Words>
  <Application>Microsoft Office PowerPoint</Application>
  <PresentationFormat>Widescreen</PresentationFormat>
  <Paragraphs>83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Bahnschrift Light</vt:lpstr>
      <vt:lpstr>Calibri</vt:lpstr>
      <vt:lpstr>Trebuchet MS</vt:lpstr>
      <vt:lpstr>Wingdings</vt:lpstr>
      <vt:lpstr>Wingdings 3</vt:lpstr>
      <vt:lpstr>1_Sfaccettatura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Boutros Lama</dc:creator>
  <cp:lastModifiedBy>Ludmilla</cp:lastModifiedBy>
  <cp:revision>552</cp:revision>
  <dcterms:created xsi:type="dcterms:W3CDTF">2017-04-27T14:50:37Z</dcterms:created>
  <dcterms:modified xsi:type="dcterms:W3CDTF">2018-09-17T15:28:01Z</dcterms:modified>
</cp:coreProperties>
</file>